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84"/>
  </p:notesMasterIdLst>
  <p:sldIdLst>
    <p:sldId id="256" r:id="rId2"/>
    <p:sldId id="265" r:id="rId3"/>
    <p:sldId id="266" r:id="rId4"/>
    <p:sldId id="469" r:id="rId5"/>
    <p:sldId id="268" r:id="rId6"/>
    <p:sldId id="267" r:id="rId7"/>
    <p:sldId id="272" r:id="rId8"/>
    <p:sldId id="388" r:id="rId9"/>
    <p:sldId id="389" r:id="rId10"/>
    <p:sldId id="257" r:id="rId11"/>
    <p:sldId id="392" r:id="rId12"/>
    <p:sldId id="390" r:id="rId13"/>
    <p:sldId id="291" r:id="rId14"/>
    <p:sldId id="395" r:id="rId15"/>
    <p:sldId id="394" r:id="rId16"/>
    <p:sldId id="396" r:id="rId17"/>
    <p:sldId id="397" r:id="rId18"/>
    <p:sldId id="398" r:id="rId19"/>
    <p:sldId id="296" r:id="rId20"/>
    <p:sldId id="297" r:id="rId21"/>
    <p:sldId id="295" r:id="rId22"/>
    <p:sldId id="401" r:id="rId23"/>
    <p:sldId id="402" r:id="rId24"/>
    <p:sldId id="414" r:id="rId25"/>
    <p:sldId id="425" r:id="rId26"/>
    <p:sldId id="426" r:id="rId27"/>
    <p:sldId id="427" r:id="rId28"/>
    <p:sldId id="338" r:id="rId29"/>
    <p:sldId id="410" r:id="rId30"/>
    <p:sldId id="411" r:id="rId31"/>
    <p:sldId id="307" r:id="rId32"/>
    <p:sldId id="418" r:id="rId33"/>
    <p:sldId id="419" r:id="rId34"/>
    <p:sldId id="472" r:id="rId35"/>
    <p:sldId id="429" r:id="rId36"/>
    <p:sldId id="457" r:id="rId37"/>
    <p:sldId id="258" r:id="rId38"/>
    <p:sldId id="309" r:id="rId39"/>
    <p:sldId id="482" r:id="rId40"/>
    <p:sldId id="310" r:id="rId41"/>
    <p:sldId id="456" r:id="rId42"/>
    <p:sldId id="447" r:id="rId43"/>
    <p:sldId id="448" r:id="rId44"/>
    <p:sldId id="449" r:id="rId45"/>
    <p:sldId id="450" r:id="rId46"/>
    <p:sldId id="451" r:id="rId47"/>
    <p:sldId id="452" r:id="rId48"/>
    <p:sldId id="453" r:id="rId49"/>
    <p:sldId id="471" r:id="rId50"/>
    <p:sldId id="454" r:id="rId51"/>
    <p:sldId id="438" r:id="rId52"/>
    <p:sldId id="439" r:id="rId53"/>
    <p:sldId id="440" r:id="rId54"/>
    <p:sldId id="441" r:id="rId55"/>
    <p:sldId id="443" r:id="rId56"/>
    <p:sldId id="444" r:id="rId57"/>
    <p:sldId id="437" r:id="rId58"/>
    <p:sldId id="434" r:id="rId59"/>
    <p:sldId id="435" r:id="rId60"/>
    <p:sldId id="470" r:id="rId61"/>
    <p:sldId id="480" r:id="rId62"/>
    <p:sldId id="481" r:id="rId63"/>
    <p:sldId id="436" r:id="rId64"/>
    <p:sldId id="473" r:id="rId65"/>
    <p:sldId id="431" r:id="rId66"/>
    <p:sldId id="432" r:id="rId67"/>
    <p:sldId id="430" r:id="rId68"/>
    <p:sldId id="475" r:id="rId69"/>
    <p:sldId id="460" r:id="rId70"/>
    <p:sldId id="461" r:id="rId71"/>
    <p:sldId id="462" r:id="rId72"/>
    <p:sldId id="463" r:id="rId73"/>
    <p:sldId id="465" r:id="rId74"/>
    <p:sldId id="466" r:id="rId75"/>
    <p:sldId id="467" r:id="rId76"/>
    <p:sldId id="476" r:id="rId77"/>
    <p:sldId id="474" r:id="rId78"/>
    <p:sldId id="477" r:id="rId79"/>
    <p:sldId id="478" r:id="rId80"/>
    <p:sldId id="479" r:id="rId81"/>
    <p:sldId id="458" r:id="rId82"/>
    <p:sldId id="459"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3B9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79004" autoAdjust="0"/>
  </p:normalViewPr>
  <p:slideViewPr>
    <p:cSldViewPr>
      <p:cViewPr varScale="1">
        <p:scale>
          <a:sx n="65" d="100"/>
          <a:sy n="65" d="100"/>
        </p:scale>
        <p:origin x="1954"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69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5B3E34-B87C-4DD0-BBA3-D6D9452F40BA}" type="datetimeFigureOut">
              <a:rPr lang="en-IN" smtClean="0"/>
              <a:pPr/>
              <a:t>27-03-2016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72418C-CBAE-4CB6-A92C-445BA7E63B19}"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BF72418C-CBAE-4CB6-A92C-445BA7E63B19}" type="slidenum">
              <a:rPr lang="en-IN" smtClean="0"/>
              <a:pPr/>
              <a:t>1</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Myosin the thick filament is composed of a filamentous tail and a globular head region</a:t>
            </a:r>
            <a:r>
              <a:rPr lang="en-IN" baseline="0" dirty="0" smtClean="0"/>
              <a:t> .</a:t>
            </a:r>
            <a:r>
              <a:rPr lang="en-IN" dirty="0" smtClean="0"/>
              <a:t>Each myosin head is the terminal part of a heavy chain</a:t>
            </a:r>
          </a:p>
          <a:p>
            <a:r>
              <a:rPr lang="en-IN" dirty="0" smtClean="0"/>
              <a:t>The bodies of two of these chains intertwine and each terminates in a </a:t>
            </a:r>
            <a:r>
              <a:rPr lang="en-IN" dirty="0" err="1" smtClean="0"/>
              <a:t>short“neck</a:t>
            </a:r>
            <a:r>
              <a:rPr lang="en-IN" dirty="0" smtClean="0"/>
              <a:t>” that carries the elongated myosin </a:t>
            </a:r>
            <a:r>
              <a:rPr lang="en-IN" dirty="0" err="1" smtClean="0"/>
              <a:t>head.This</a:t>
            </a:r>
            <a:r>
              <a:rPr lang="en-IN" dirty="0" smtClean="0"/>
              <a:t> globular head contains the site for </a:t>
            </a:r>
            <a:r>
              <a:rPr lang="en-IN" dirty="0" err="1" smtClean="0"/>
              <a:t>actin</a:t>
            </a:r>
            <a:r>
              <a:rPr lang="en-IN" dirty="0" smtClean="0"/>
              <a:t> binding as well as a catalyzing site for </a:t>
            </a:r>
            <a:r>
              <a:rPr lang="en-IN" dirty="0" err="1" smtClean="0"/>
              <a:t>ATPase</a:t>
            </a:r>
            <a:r>
              <a:rPr lang="en-IN" dirty="0" smtClean="0"/>
              <a:t> </a:t>
            </a:r>
            <a:r>
              <a:rPr lang="en-IN" dirty="0" err="1" smtClean="0"/>
              <a:t>activity.</a:t>
            </a:r>
            <a:r>
              <a:rPr lang="en-IN" sz="1200" kern="1200" baseline="0" dirty="0" err="1" smtClean="0">
                <a:solidFill>
                  <a:schemeClr val="tx1"/>
                </a:solidFill>
                <a:latin typeface="+mn-lt"/>
                <a:ea typeface="+mn-ea"/>
                <a:cs typeface="+mn-cs"/>
              </a:rPr>
              <a:t>The</a:t>
            </a:r>
            <a:r>
              <a:rPr lang="en-IN" sz="1200" kern="1200" baseline="0" dirty="0" smtClean="0">
                <a:solidFill>
                  <a:schemeClr val="tx1"/>
                </a:solidFill>
                <a:latin typeface="+mn-lt"/>
                <a:ea typeface="+mn-ea"/>
                <a:cs typeface="+mn-cs"/>
              </a:rPr>
              <a:t> molecular structure of the myosin head, based on </a:t>
            </a:r>
            <a:r>
              <a:rPr lang="en-IN" sz="1200" kern="1200" baseline="0" dirty="0" err="1" smtClean="0">
                <a:solidFill>
                  <a:schemeClr val="tx1"/>
                </a:solidFill>
                <a:latin typeface="+mn-lt"/>
                <a:ea typeface="+mn-ea"/>
                <a:cs typeface="+mn-cs"/>
              </a:rPr>
              <a:t>Rayment</a:t>
            </a:r>
            <a:r>
              <a:rPr lang="en-IN" sz="1200" kern="1200" baseline="0" dirty="0" smtClean="0">
                <a:solidFill>
                  <a:schemeClr val="tx1"/>
                </a:solidFill>
                <a:latin typeface="+mn-lt"/>
                <a:ea typeface="+mn-ea"/>
                <a:cs typeface="+mn-cs"/>
              </a:rPr>
              <a:t> and colleagues is composed of heavy and light chains. The heavy head chain in turn has two major domains: one of 70 </a:t>
            </a:r>
            <a:r>
              <a:rPr lang="en-IN" sz="1200" kern="1200" baseline="0" dirty="0" err="1" smtClean="0">
                <a:solidFill>
                  <a:schemeClr val="tx1"/>
                </a:solidFill>
                <a:latin typeface="+mn-lt"/>
                <a:ea typeface="+mn-ea"/>
                <a:cs typeface="+mn-cs"/>
              </a:rPr>
              <a:t>kDa</a:t>
            </a:r>
            <a:r>
              <a:rPr lang="en-IN" sz="1200" kern="1200" baseline="0" dirty="0" smtClean="0">
                <a:solidFill>
                  <a:schemeClr val="tx1"/>
                </a:solidFill>
                <a:latin typeface="+mn-lt"/>
                <a:ea typeface="+mn-ea"/>
                <a:cs typeface="+mn-cs"/>
              </a:rPr>
              <a:t> (i.e., 70,000 molecular weight) that interacts with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at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cleft and has an ATP binding pocket. The “neck” domain of 20 </a:t>
            </a:r>
            <a:r>
              <a:rPr lang="en-IN" sz="1200" kern="1200" baseline="0" dirty="0" err="1" smtClean="0">
                <a:solidFill>
                  <a:schemeClr val="tx1"/>
                </a:solidFill>
                <a:latin typeface="+mn-lt"/>
                <a:ea typeface="+mn-ea"/>
                <a:cs typeface="+mn-cs"/>
              </a:rPr>
              <a:t>kDa</a:t>
            </a:r>
            <a:r>
              <a:rPr lang="en-IN" sz="1200" kern="1200" baseline="0" dirty="0" smtClean="0">
                <a:solidFill>
                  <a:schemeClr val="tx1"/>
                </a:solidFill>
                <a:latin typeface="+mn-lt"/>
                <a:ea typeface="+mn-ea"/>
                <a:cs typeface="+mn-cs"/>
              </a:rPr>
              <a:t>, also called the “lever,” is an elongated alpha helix that extends and bends and has two light chains surrounding it as a collar. The essential light chain is part of the structure. The other regulatory light chain may respond to </a:t>
            </a:r>
            <a:r>
              <a:rPr lang="en-IN" sz="1200" kern="1200" baseline="0" dirty="0" err="1" smtClean="0">
                <a:solidFill>
                  <a:schemeClr val="tx1"/>
                </a:solidFill>
                <a:latin typeface="+mn-lt"/>
                <a:ea typeface="+mn-ea"/>
                <a:cs typeface="+mn-cs"/>
              </a:rPr>
              <a:t>phosphorylation</a:t>
            </a:r>
            <a:r>
              <a:rPr lang="en-IN" sz="1200" kern="1200" baseline="0" dirty="0" smtClean="0">
                <a:solidFill>
                  <a:schemeClr val="tx1"/>
                </a:solidFill>
                <a:latin typeface="+mn-lt"/>
                <a:ea typeface="+mn-ea"/>
                <a:cs typeface="+mn-cs"/>
              </a:rPr>
              <a:t> to influence the extent of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-myosin interaction. </a:t>
            </a:r>
            <a:endParaRPr lang="en-IN" dirty="0" smtClean="0"/>
          </a:p>
          <a:p>
            <a:endParaRPr lang="en-IN"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24</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thin filaments are composed of two helical intertwining</a:t>
            </a:r>
            <a:r>
              <a:rPr lang="en-IN" baseline="0" dirty="0" smtClean="0"/>
              <a:t> </a:t>
            </a:r>
            <a:r>
              <a:rPr lang="en-IN" dirty="0" err="1" smtClean="0"/>
              <a:t>actin</a:t>
            </a:r>
            <a:r>
              <a:rPr lang="en-IN" dirty="0" smtClean="0"/>
              <a:t> filaments</a:t>
            </a:r>
            <a:r>
              <a:rPr lang="en-IN" baseline="0" dirty="0" smtClean="0"/>
              <a:t> </a:t>
            </a:r>
            <a:r>
              <a:rPr lang="en-IN" dirty="0" smtClean="0"/>
              <a:t>with a long </a:t>
            </a:r>
            <a:r>
              <a:rPr lang="en-IN" dirty="0" err="1" smtClean="0"/>
              <a:t>tropomyosin</a:t>
            </a:r>
            <a:r>
              <a:rPr lang="en-IN" dirty="0" smtClean="0"/>
              <a:t> molecule that spans</a:t>
            </a:r>
            <a:r>
              <a:rPr lang="en-IN" baseline="0" dirty="0" smtClean="0"/>
              <a:t> </a:t>
            </a:r>
            <a:r>
              <a:rPr lang="en-IN" dirty="0" smtClean="0"/>
              <a:t>seven </a:t>
            </a:r>
            <a:r>
              <a:rPr lang="en-IN" dirty="0" err="1" smtClean="0"/>
              <a:t>actin</a:t>
            </a:r>
            <a:r>
              <a:rPr lang="en-IN" dirty="0" smtClean="0"/>
              <a:t> monomers</a:t>
            </a:r>
            <a:r>
              <a:rPr lang="en-IN" baseline="0" dirty="0" smtClean="0"/>
              <a:t> </a:t>
            </a:r>
            <a:r>
              <a:rPr lang="en-IN" dirty="0" smtClean="0"/>
              <a:t>located in the groove between the two </a:t>
            </a:r>
            <a:r>
              <a:rPr lang="en-IN" dirty="0" err="1" smtClean="0"/>
              <a:t>actin</a:t>
            </a:r>
            <a:r>
              <a:rPr lang="en-IN" baseline="0" dirty="0" smtClean="0"/>
              <a:t> </a:t>
            </a:r>
            <a:r>
              <a:rPr lang="en-IN" dirty="0" smtClean="0"/>
              <a:t>filaments. At every seven </a:t>
            </a:r>
            <a:r>
              <a:rPr lang="en-IN" dirty="0" err="1" smtClean="0"/>
              <a:t>actin</a:t>
            </a:r>
            <a:r>
              <a:rPr lang="en-IN" dirty="0" smtClean="0"/>
              <a:t> molecules (38.5 nm</a:t>
            </a:r>
            <a:r>
              <a:rPr lang="en-IN" baseline="0" dirty="0" smtClean="0"/>
              <a:t> </a:t>
            </a:r>
            <a:r>
              <a:rPr lang="en-IN" dirty="0" smtClean="0"/>
              <a:t>along this structure) sits a three</a:t>
            </a:r>
            <a:r>
              <a:rPr lang="en-IN" baseline="0" dirty="0" smtClean="0"/>
              <a:t> </a:t>
            </a:r>
            <a:r>
              <a:rPr lang="en-IN" dirty="0" smtClean="0"/>
              <a:t>protein regulatory </a:t>
            </a:r>
            <a:r>
              <a:rPr lang="en-IN" i="1" dirty="0" err="1" smtClean="0"/>
              <a:t>troponin</a:t>
            </a:r>
            <a:r>
              <a:rPr lang="en-IN" i="1" dirty="0" smtClean="0"/>
              <a:t> complex:</a:t>
            </a:r>
            <a:r>
              <a:rPr lang="en-IN" i="1" baseline="0" dirty="0" smtClean="0"/>
              <a:t> </a:t>
            </a:r>
            <a:r>
              <a:rPr lang="en-IN" dirty="0" err="1" smtClean="0"/>
              <a:t>troponin</a:t>
            </a:r>
            <a:r>
              <a:rPr lang="en-IN" dirty="0" smtClean="0"/>
              <a:t> C (Ca2+ binding), I (inhibitory), and T (</a:t>
            </a:r>
            <a:r>
              <a:rPr lang="en-IN" dirty="0" err="1" smtClean="0"/>
              <a:t>tropomyosin</a:t>
            </a:r>
            <a:r>
              <a:rPr lang="en-IN" dirty="0" smtClean="0"/>
              <a:t> binding</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25</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Actin</a:t>
            </a:r>
            <a:r>
              <a:rPr lang="en-IN" dirty="0" smtClean="0"/>
              <a:t> is the major contractile protein found in the thin filament</a:t>
            </a:r>
          </a:p>
          <a:p>
            <a:r>
              <a:rPr lang="en-IN" dirty="0" smtClean="0"/>
              <a:t>Has two forms G and F</a:t>
            </a:r>
          </a:p>
          <a:p>
            <a:r>
              <a:rPr lang="en-IN" dirty="0" smtClean="0"/>
              <a:t> F-</a:t>
            </a:r>
            <a:r>
              <a:rPr lang="en-IN" dirty="0" err="1" smtClean="0"/>
              <a:t>actin</a:t>
            </a:r>
            <a:r>
              <a:rPr lang="en-IN" dirty="0" smtClean="0"/>
              <a:t> is the backbone of the thin filament with G-</a:t>
            </a:r>
            <a:r>
              <a:rPr lang="en-IN" dirty="0" err="1" smtClean="0"/>
              <a:t>actin</a:t>
            </a:r>
            <a:r>
              <a:rPr lang="en-IN" dirty="0" smtClean="0"/>
              <a:t> working as a stabilizing protein</a:t>
            </a:r>
          </a:p>
          <a:p>
            <a:r>
              <a:rPr lang="en-IN" dirty="0" smtClean="0"/>
              <a:t> Each G-</a:t>
            </a:r>
            <a:r>
              <a:rPr lang="en-IN" dirty="0" err="1" smtClean="0"/>
              <a:t>actin</a:t>
            </a:r>
            <a:r>
              <a:rPr lang="en-IN" dirty="0" smtClean="0"/>
              <a:t> monomer has two myosin binding sites</a:t>
            </a:r>
          </a:p>
          <a:p>
            <a:r>
              <a:rPr lang="en-IN" dirty="0" smtClean="0"/>
              <a:t>The interaction between the myosin globular head and the G-</a:t>
            </a:r>
            <a:r>
              <a:rPr lang="en-IN" dirty="0" err="1" smtClean="0"/>
              <a:t>actin</a:t>
            </a:r>
            <a:r>
              <a:rPr lang="en-IN" dirty="0" smtClean="0"/>
              <a:t> monomer in the presence of ATP results in </a:t>
            </a:r>
            <a:r>
              <a:rPr lang="en-IN" dirty="0" err="1" smtClean="0"/>
              <a:t>crossbridge</a:t>
            </a:r>
            <a:r>
              <a:rPr lang="en-IN" dirty="0" smtClean="0"/>
              <a:t> formation and </a:t>
            </a:r>
            <a:r>
              <a:rPr lang="en-IN" dirty="0" err="1" smtClean="0"/>
              <a:t>sarcomere</a:t>
            </a:r>
            <a:r>
              <a:rPr lang="en-IN" dirty="0" smtClean="0"/>
              <a:t> shortening</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26</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Tropomyosin</a:t>
            </a:r>
            <a:r>
              <a:rPr lang="en-IN" dirty="0" smtClean="0"/>
              <a:t> is another protein found in the thin </a:t>
            </a:r>
            <a:r>
              <a:rPr lang="en-IN" dirty="0" err="1" smtClean="0"/>
              <a:t>filament.This</a:t>
            </a:r>
            <a:r>
              <a:rPr lang="en-IN" dirty="0" smtClean="0"/>
              <a:t> rigid molecule lies on either side of </a:t>
            </a:r>
            <a:r>
              <a:rPr lang="en-IN" dirty="0" err="1" smtClean="0"/>
              <a:t>actin</a:t>
            </a:r>
            <a:r>
              <a:rPr lang="en-IN" dirty="0" smtClean="0"/>
              <a:t> adding rigidity to the thin </a:t>
            </a:r>
            <a:r>
              <a:rPr lang="en-IN" dirty="0" err="1" smtClean="0"/>
              <a:t>filament.Tropomyosin</a:t>
            </a:r>
            <a:r>
              <a:rPr lang="en-IN" dirty="0" smtClean="0"/>
              <a:t> influences </a:t>
            </a:r>
            <a:r>
              <a:rPr lang="en-IN" dirty="0" err="1" smtClean="0"/>
              <a:t>actin</a:t>
            </a:r>
            <a:r>
              <a:rPr lang="en-IN" dirty="0" smtClean="0"/>
              <a:t>-myosin </a:t>
            </a:r>
            <a:r>
              <a:rPr lang="en-IN" dirty="0" err="1" smtClean="0"/>
              <a:t>crossbridge</a:t>
            </a:r>
            <a:r>
              <a:rPr lang="en-IN" dirty="0" smtClean="0"/>
              <a:t> formation by physically </a:t>
            </a:r>
            <a:r>
              <a:rPr lang="en-IN" dirty="0" err="1" smtClean="0"/>
              <a:t>interdigitating</a:t>
            </a:r>
            <a:r>
              <a:rPr lang="en-IN" dirty="0" smtClean="0"/>
              <a:t> between the </a:t>
            </a:r>
            <a:r>
              <a:rPr lang="en-IN" dirty="0" err="1" smtClean="0"/>
              <a:t>actin</a:t>
            </a:r>
            <a:r>
              <a:rPr lang="en-IN" dirty="0" smtClean="0"/>
              <a:t>-myosin cleft thus preventing</a:t>
            </a:r>
            <a:r>
              <a:rPr lang="en-IN" baseline="0" dirty="0" smtClean="0"/>
              <a:t> </a:t>
            </a:r>
            <a:r>
              <a:rPr lang="en-IN" dirty="0" smtClean="0"/>
              <a:t>Ca2+ </a:t>
            </a:r>
            <a:r>
              <a:rPr lang="en-IN" dirty="0" err="1" smtClean="0"/>
              <a:t>binding.When</a:t>
            </a:r>
            <a:r>
              <a:rPr lang="en-IN" dirty="0" smtClean="0"/>
              <a:t> [Ca2+]</a:t>
            </a:r>
            <a:r>
              <a:rPr lang="en-IN" dirty="0" err="1" smtClean="0"/>
              <a:t>i</a:t>
            </a:r>
            <a:r>
              <a:rPr lang="en-IN" dirty="0" smtClean="0"/>
              <a:t> is low, the </a:t>
            </a:r>
            <a:r>
              <a:rPr lang="en-IN" dirty="0" err="1" smtClean="0"/>
              <a:t>tropomyosin</a:t>
            </a:r>
            <a:r>
              <a:rPr lang="en-IN" dirty="0" smtClean="0"/>
              <a:t> molecule is positioned in</a:t>
            </a:r>
            <a:r>
              <a:rPr lang="en-IN" baseline="0" dirty="0" smtClean="0"/>
              <a:t> </a:t>
            </a:r>
            <a:r>
              <a:rPr lang="en-IN" dirty="0" smtClean="0"/>
              <a:t>such a way that it blocks the myosin heads from interacting with </a:t>
            </a:r>
            <a:r>
              <a:rPr lang="en-IN" dirty="0" err="1" smtClean="0"/>
              <a:t>actin</a:t>
            </a:r>
            <a:r>
              <a:rPr lang="en-IN" dirty="0" smtClean="0"/>
              <a:t>. As a result, most cross bridges are in the “blocked</a:t>
            </a:r>
            <a:r>
              <a:rPr lang="en-IN" baseline="0" dirty="0" smtClean="0"/>
              <a:t> </a:t>
            </a:r>
            <a:r>
              <a:rPr lang="en-IN" dirty="0" smtClean="0"/>
              <a:t>position,” although some might visit the weak binding state</a:t>
            </a:r>
          </a:p>
          <a:p>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27</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dirty="0" smtClean="0"/>
              <a:t> The </a:t>
            </a:r>
            <a:r>
              <a:rPr lang="en-IN" sz="1200" dirty="0" err="1" smtClean="0"/>
              <a:t>troponin</a:t>
            </a:r>
            <a:r>
              <a:rPr lang="en-IN" sz="1200" dirty="0" smtClean="0"/>
              <a:t> complex also present in the thin filament is composed of three proteins: </a:t>
            </a:r>
            <a:r>
              <a:rPr lang="en-IN" sz="1200" dirty="0" err="1" smtClean="0"/>
              <a:t>troponin</a:t>
            </a:r>
            <a:r>
              <a:rPr lang="en-IN" sz="1200" dirty="0" smtClean="0"/>
              <a:t> T, I, and </a:t>
            </a:r>
            <a:r>
              <a:rPr lang="en-IN" sz="1200" dirty="0" err="1" smtClean="0"/>
              <a:t>C.Troponin</a:t>
            </a:r>
            <a:r>
              <a:rPr lang="en-IN" sz="1200" dirty="0" smtClean="0"/>
              <a:t> regulates the extent of</a:t>
            </a:r>
            <a:r>
              <a:rPr lang="en-IN" sz="1200" baseline="0" dirty="0" smtClean="0"/>
              <a:t> </a:t>
            </a:r>
            <a:r>
              <a:rPr lang="en-IN" sz="1200" dirty="0" err="1" smtClean="0"/>
              <a:t>crossbridge</a:t>
            </a:r>
            <a:r>
              <a:rPr lang="en-IN" sz="1200" dirty="0" smtClean="0"/>
              <a:t> formation as well as contributing to the structural integrity of the </a:t>
            </a:r>
            <a:r>
              <a:rPr lang="en-IN" sz="1200" dirty="0" err="1" smtClean="0"/>
              <a:t>sarcomere</a:t>
            </a:r>
            <a:endParaRPr lang="en-IN" sz="1200" dirty="0" smtClean="0"/>
          </a:p>
          <a:p>
            <a:r>
              <a:rPr lang="en-IN" sz="1200" dirty="0" err="1" smtClean="0"/>
              <a:t>Troponin</a:t>
            </a:r>
            <a:r>
              <a:rPr lang="en-IN" sz="1200" dirty="0" smtClean="0"/>
              <a:t> T binds the </a:t>
            </a:r>
            <a:r>
              <a:rPr lang="en-IN" sz="1200" dirty="0" err="1" smtClean="0"/>
              <a:t>troponin</a:t>
            </a:r>
            <a:r>
              <a:rPr lang="en-IN" sz="1200" dirty="0" smtClean="0"/>
              <a:t> complex to </a:t>
            </a:r>
            <a:r>
              <a:rPr lang="en-IN" sz="1200" dirty="0" err="1" smtClean="0"/>
              <a:t>tropomyosin</a:t>
            </a:r>
            <a:r>
              <a:rPr lang="en-IN" sz="1200" dirty="0" smtClean="0"/>
              <a:t> and anchors the complex to the thin filament</a:t>
            </a:r>
          </a:p>
          <a:p>
            <a:r>
              <a:rPr lang="en-IN" sz="1200" dirty="0" smtClean="0"/>
              <a:t> Under normal conditions </a:t>
            </a:r>
            <a:r>
              <a:rPr lang="en-IN" sz="1200" dirty="0" err="1" smtClean="0"/>
              <a:t>phosphorylated</a:t>
            </a:r>
            <a:r>
              <a:rPr lang="en-IN" sz="1200" dirty="0" smtClean="0"/>
              <a:t> </a:t>
            </a:r>
            <a:r>
              <a:rPr lang="en-IN" sz="1200" dirty="0" err="1" smtClean="0"/>
              <a:t>troponin</a:t>
            </a:r>
            <a:r>
              <a:rPr lang="en-IN" sz="1200" dirty="0" smtClean="0"/>
              <a:t> I weakens the affinity of Ca2+ for </a:t>
            </a:r>
            <a:r>
              <a:rPr lang="en-IN" sz="1200" dirty="0" err="1" smtClean="0"/>
              <a:t>troponin</a:t>
            </a:r>
            <a:r>
              <a:rPr lang="en-IN" sz="1200" dirty="0" smtClean="0"/>
              <a:t> C. Ca2+ binding to </a:t>
            </a:r>
            <a:r>
              <a:rPr lang="en-IN" sz="1200" dirty="0" err="1" smtClean="0"/>
              <a:t>troponin</a:t>
            </a:r>
            <a:r>
              <a:rPr lang="en-IN" sz="1200" dirty="0" smtClean="0"/>
              <a:t> C results in a conformational change of the complex with subsequent </a:t>
            </a:r>
            <a:r>
              <a:rPr lang="en-IN" sz="1200" dirty="0" err="1" smtClean="0"/>
              <a:t>actin</a:t>
            </a:r>
            <a:r>
              <a:rPr lang="en-IN" sz="1200" dirty="0" smtClean="0"/>
              <a:t>-myosin interaction thus initiating </a:t>
            </a:r>
            <a:r>
              <a:rPr lang="en-IN" sz="1200" dirty="0" err="1" smtClean="0"/>
              <a:t>crossbridge</a:t>
            </a:r>
            <a:r>
              <a:rPr lang="en-IN" sz="1200" dirty="0" smtClean="0"/>
              <a:t> </a:t>
            </a:r>
            <a:r>
              <a:rPr lang="en-IN" sz="1200" dirty="0" err="1" smtClean="0"/>
              <a:t>formation.</a:t>
            </a:r>
            <a:r>
              <a:rPr lang="en-IN" dirty="0" err="1" smtClean="0"/>
              <a:t>As</a:t>
            </a:r>
            <a:r>
              <a:rPr lang="en-IN" baseline="0" dirty="0" smtClean="0"/>
              <a:t> </a:t>
            </a:r>
            <a:r>
              <a:rPr lang="en-IN" dirty="0" smtClean="0"/>
              <a:t>[Ca2+]</a:t>
            </a:r>
            <a:r>
              <a:rPr lang="en-IN" dirty="0" err="1" smtClean="0"/>
              <a:t>i</a:t>
            </a:r>
            <a:r>
              <a:rPr lang="en-IN" dirty="0" smtClean="0"/>
              <a:t> increases and binds with </a:t>
            </a:r>
            <a:r>
              <a:rPr lang="en-IN" dirty="0" err="1" smtClean="0"/>
              <a:t>troponin</a:t>
            </a:r>
            <a:r>
              <a:rPr lang="en-IN" dirty="0" smtClean="0"/>
              <a:t> C, </a:t>
            </a:r>
            <a:r>
              <a:rPr lang="en-IN" dirty="0" err="1" smtClean="0"/>
              <a:t>troponin</a:t>
            </a:r>
            <a:r>
              <a:rPr lang="en-IN" dirty="0" smtClean="0"/>
              <a:t> C binds more</a:t>
            </a:r>
            <a:r>
              <a:rPr lang="en-IN" baseline="0" dirty="0" smtClean="0"/>
              <a:t> </a:t>
            </a:r>
            <a:r>
              <a:rPr lang="en-IN" dirty="0" smtClean="0"/>
              <a:t>tightly to </a:t>
            </a:r>
            <a:r>
              <a:rPr lang="en-IN" dirty="0" err="1" smtClean="0"/>
              <a:t>troponin</a:t>
            </a:r>
            <a:r>
              <a:rPr lang="en-IN" dirty="0" smtClean="0"/>
              <a:t> I. This pulls the entire </a:t>
            </a:r>
            <a:r>
              <a:rPr lang="en-IN" dirty="0" err="1" smtClean="0"/>
              <a:t>troponin</a:t>
            </a:r>
            <a:r>
              <a:rPr lang="en-IN" baseline="0" dirty="0" smtClean="0"/>
              <a:t> </a:t>
            </a:r>
            <a:r>
              <a:rPr lang="en-IN" dirty="0" smtClean="0"/>
              <a:t>complex (including</a:t>
            </a:r>
            <a:r>
              <a:rPr lang="en-IN" baseline="0" dirty="0" smtClean="0"/>
              <a:t> </a:t>
            </a:r>
            <a:r>
              <a:rPr lang="en-IN" dirty="0" err="1" smtClean="0"/>
              <a:t>troponin</a:t>
            </a:r>
            <a:r>
              <a:rPr lang="en-IN" dirty="0" smtClean="0"/>
              <a:t> T) away from </a:t>
            </a:r>
            <a:r>
              <a:rPr lang="en-IN" dirty="0" err="1" smtClean="0"/>
              <a:t>tropomyosin</a:t>
            </a:r>
            <a:r>
              <a:rPr lang="en-IN" dirty="0" smtClean="0"/>
              <a:t> (Fig. 21-4), which allows </a:t>
            </a:r>
            <a:r>
              <a:rPr lang="en-IN" dirty="0" err="1" smtClean="0"/>
              <a:t>tropomyosin</a:t>
            </a:r>
            <a:r>
              <a:rPr lang="en-IN" baseline="0" dirty="0" smtClean="0"/>
              <a:t> </a:t>
            </a:r>
            <a:r>
              <a:rPr lang="en-IN" dirty="0" smtClean="0"/>
              <a:t>to roll deeper into the thin filament groove,4</a:t>
            </a:r>
            <a:r>
              <a:rPr lang="en-IN" baseline="0" dirty="0" smtClean="0"/>
              <a:t> </a:t>
            </a:r>
            <a:r>
              <a:rPr lang="en-IN" dirty="0" smtClean="0"/>
              <a:t>thereby largely</a:t>
            </a:r>
            <a:r>
              <a:rPr lang="en-IN" baseline="0" dirty="0" smtClean="0"/>
              <a:t> </a:t>
            </a:r>
            <a:r>
              <a:rPr lang="en-IN" dirty="0" err="1" smtClean="0"/>
              <a:t>disinhibiting</a:t>
            </a:r>
            <a:r>
              <a:rPr lang="en-IN" dirty="0" smtClean="0"/>
              <a:t> the </a:t>
            </a:r>
            <a:r>
              <a:rPr lang="en-IN" dirty="0" err="1" smtClean="0"/>
              <a:t>actin</a:t>
            </a:r>
            <a:r>
              <a:rPr lang="en-IN" dirty="0" smtClean="0"/>
              <a:t>-myosin interaction</a:t>
            </a:r>
            <a:r>
              <a:rPr lang="en-IN" sz="1200" baseline="0" dirty="0" smtClean="0"/>
              <a:t> </a:t>
            </a:r>
            <a:r>
              <a:rPr lang="en-IN" sz="1200" kern="1200" baseline="0" dirty="0" smtClean="0">
                <a:solidFill>
                  <a:schemeClr val="tx1"/>
                </a:solidFill>
                <a:latin typeface="+mn-lt"/>
                <a:ea typeface="+mn-ea"/>
                <a:cs typeface="+mn-cs"/>
              </a:rPr>
              <a:t>Binding of calcium to </a:t>
            </a:r>
            <a:r>
              <a:rPr lang="en-IN" sz="1200" kern="1200" baseline="0" dirty="0" err="1" smtClean="0">
                <a:solidFill>
                  <a:schemeClr val="tx1"/>
                </a:solidFill>
                <a:latin typeface="+mn-lt"/>
                <a:ea typeface="+mn-ea"/>
                <a:cs typeface="+mn-cs"/>
              </a:rPr>
              <a:t>TnC</a:t>
            </a:r>
            <a:r>
              <a:rPr lang="en-IN" sz="1200" kern="1200" baseline="0" dirty="0" smtClean="0">
                <a:solidFill>
                  <a:schemeClr val="tx1"/>
                </a:solidFill>
                <a:latin typeface="+mn-lt"/>
                <a:ea typeface="+mn-ea"/>
                <a:cs typeface="+mn-cs"/>
              </a:rPr>
              <a:t> induces a conformational change in </a:t>
            </a:r>
            <a:r>
              <a:rPr lang="en-IN" sz="1200" kern="1200" baseline="0" dirty="0" err="1" smtClean="0">
                <a:solidFill>
                  <a:schemeClr val="tx1"/>
                </a:solidFill>
                <a:latin typeface="+mn-lt"/>
                <a:ea typeface="+mn-ea"/>
                <a:cs typeface="+mn-cs"/>
              </a:rPr>
              <a:t>TnC</a:t>
            </a:r>
            <a:r>
              <a:rPr lang="en-IN" sz="1200" kern="1200" baseline="0" dirty="0" smtClean="0">
                <a:solidFill>
                  <a:schemeClr val="tx1"/>
                </a:solidFill>
                <a:latin typeface="+mn-lt"/>
                <a:ea typeface="+mn-ea"/>
                <a:cs typeface="+mn-cs"/>
              </a:rPr>
              <a:t>, which elongates (compare systole with diastole). </a:t>
            </a:r>
            <a:r>
              <a:rPr lang="en-IN" sz="1200" kern="1200" baseline="0" dirty="0" err="1" smtClean="0">
                <a:solidFill>
                  <a:schemeClr val="tx1"/>
                </a:solidFill>
                <a:latin typeface="+mn-lt"/>
                <a:ea typeface="+mn-ea"/>
                <a:cs typeface="+mn-cs"/>
              </a:rPr>
              <a:t>TnI</a:t>
            </a:r>
            <a:r>
              <a:rPr lang="en-IN" sz="1200" kern="1200" baseline="0" dirty="0" smtClean="0">
                <a:solidFill>
                  <a:schemeClr val="tx1"/>
                </a:solidFill>
                <a:latin typeface="+mn-lt"/>
                <a:ea typeface="+mn-ea"/>
                <a:cs typeface="+mn-cs"/>
              </a:rPr>
              <a:t> closes up to </a:t>
            </a:r>
            <a:r>
              <a:rPr lang="en-IN" sz="1200" kern="1200" baseline="0" dirty="0" err="1" smtClean="0">
                <a:solidFill>
                  <a:schemeClr val="tx1"/>
                </a:solidFill>
                <a:latin typeface="+mn-lt"/>
                <a:ea typeface="+mn-ea"/>
                <a:cs typeface="+mn-cs"/>
              </a:rPr>
              <a:t>TnC</a:t>
            </a:r>
            <a:r>
              <a:rPr lang="en-IN" sz="1200" kern="1200" baseline="0" dirty="0" smtClean="0">
                <a:solidFill>
                  <a:schemeClr val="tx1"/>
                </a:solidFill>
                <a:latin typeface="+mn-lt"/>
                <a:ea typeface="+mn-ea"/>
                <a:cs typeface="+mn-cs"/>
              </a:rPr>
              <a:t>, and the normal inhibition of </a:t>
            </a:r>
            <a:r>
              <a:rPr lang="en-IN" sz="1200" kern="1200" baseline="0" dirty="0" err="1" smtClean="0">
                <a:solidFill>
                  <a:schemeClr val="tx1"/>
                </a:solidFill>
                <a:latin typeface="+mn-lt"/>
                <a:ea typeface="+mn-ea"/>
                <a:cs typeface="+mn-cs"/>
              </a:rPr>
              <a:t>TnI</a:t>
            </a:r>
            <a:r>
              <a:rPr lang="en-IN" sz="1200" kern="1200" baseline="0" dirty="0" smtClean="0">
                <a:solidFill>
                  <a:schemeClr val="tx1"/>
                </a:solidFill>
                <a:latin typeface="+mn-lt"/>
                <a:ea typeface="+mn-ea"/>
                <a:cs typeface="+mn-cs"/>
              </a:rPr>
              <a:t> on </a:t>
            </a:r>
            <a:r>
              <a:rPr lang="en-IN" sz="1200" kern="1200" baseline="0" dirty="0" err="1" smtClean="0">
                <a:solidFill>
                  <a:schemeClr val="tx1"/>
                </a:solidFill>
                <a:latin typeface="+mn-lt"/>
                <a:ea typeface="+mn-ea"/>
                <a:cs typeface="+mn-cs"/>
              </a:rPr>
              <a:t>actin-tropomyosin</a:t>
            </a:r>
            <a:r>
              <a:rPr lang="en-IN" sz="1200" kern="1200" baseline="0" dirty="0" smtClean="0">
                <a:solidFill>
                  <a:schemeClr val="tx1"/>
                </a:solidFill>
                <a:latin typeface="+mn-lt"/>
                <a:ea typeface="+mn-ea"/>
                <a:cs typeface="+mn-cs"/>
              </a:rPr>
              <a:t> is lessened; however, the interaction between </a:t>
            </a:r>
            <a:r>
              <a:rPr lang="en-IN" sz="1200" kern="1200" baseline="0" dirty="0" err="1" smtClean="0">
                <a:solidFill>
                  <a:schemeClr val="tx1"/>
                </a:solidFill>
                <a:latin typeface="+mn-lt"/>
                <a:ea typeface="+mn-ea"/>
                <a:cs typeface="+mn-cs"/>
              </a:rPr>
              <a:t>TnC</a:t>
            </a:r>
            <a:r>
              <a:rPr lang="en-IN" sz="1200" kern="1200" baseline="0" dirty="0" smtClean="0">
                <a:solidFill>
                  <a:schemeClr val="tx1"/>
                </a:solidFill>
                <a:latin typeface="+mn-lt"/>
                <a:ea typeface="+mn-ea"/>
                <a:cs typeface="+mn-cs"/>
              </a:rPr>
              <a:t> and </a:t>
            </a:r>
            <a:r>
              <a:rPr lang="en-IN" sz="1200" kern="1200" baseline="0" dirty="0" err="1" smtClean="0">
                <a:solidFill>
                  <a:schemeClr val="tx1"/>
                </a:solidFill>
                <a:latin typeface="+mn-lt"/>
                <a:ea typeface="+mn-ea"/>
                <a:cs typeface="+mn-cs"/>
              </a:rPr>
              <a:t>TnT</a:t>
            </a:r>
            <a:r>
              <a:rPr lang="en-IN" sz="1200" kern="1200" baseline="0" dirty="0" smtClean="0">
                <a:solidFill>
                  <a:schemeClr val="tx1"/>
                </a:solidFill>
                <a:latin typeface="+mn-lt"/>
                <a:ea typeface="+mn-ea"/>
                <a:cs typeface="+mn-cs"/>
              </a:rPr>
              <a:t> is strengthened</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28</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Titin</a:t>
            </a:r>
            <a:r>
              <a:rPr lang="en-IN" dirty="0" smtClean="0"/>
              <a:t> is a giant molecule, the largest protein yet described</a:t>
            </a:r>
          </a:p>
          <a:p>
            <a:r>
              <a:rPr lang="en-IN" dirty="0" smtClean="0"/>
              <a:t> It is an extraordinarily long, flexible, and slender </a:t>
            </a:r>
            <a:r>
              <a:rPr lang="en-IN" dirty="0" err="1" smtClean="0"/>
              <a:t>myofibrillar</a:t>
            </a:r>
            <a:r>
              <a:rPr lang="en-IN" dirty="0" smtClean="0"/>
              <a:t> protein</a:t>
            </a:r>
          </a:p>
          <a:p>
            <a:r>
              <a:rPr lang="en-IN" b="1" dirty="0" smtClean="0"/>
              <a:t> </a:t>
            </a:r>
            <a:r>
              <a:rPr lang="en-IN" b="1" dirty="0" err="1" smtClean="0"/>
              <a:t>Titin</a:t>
            </a:r>
            <a:r>
              <a:rPr lang="en-IN" b="1" dirty="0" smtClean="0"/>
              <a:t> extends from the Z-line but stops just short of the M-line </a:t>
            </a:r>
            <a:r>
              <a:rPr lang="en-IN" dirty="0" smtClean="0"/>
              <a:t>connecting the thick filament to the Z-line and provides elasticity</a:t>
            </a:r>
          </a:p>
          <a:p>
            <a:r>
              <a:rPr lang="en-IN" dirty="0" smtClean="0"/>
              <a:t> </a:t>
            </a:r>
            <a:r>
              <a:rPr lang="en-IN" dirty="0" err="1" smtClean="0"/>
              <a:t>Titin</a:t>
            </a:r>
            <a:r>
              <a:rPr lang="en-IN" dirty="0" smtClean="0"/>
              <a:t> has two distinct segments: an inextensible anchoring segment and an extensible elastic segment that stretches as </a:t>
            </a:r>
            <a:r>
              <a:rPr lang="en-IN" dirty="0" err="1" smtClean="0"/>
              <a:t>sarcomere</a:t>
            </a:r>
            <a:r>
              <a:rPr lang="en-IN" dirty="0" smtClean="0"/>
              <a:t> length increases</a:t>
            </a:r>
          </a:p>
          <a:p>
            <a:r>
              <a:rPr lang="en-IN" dirty="0" smtClean="0"/>
              <a:t> So the </a:t>
            </a:r>
            <a:r>
              <a:rPr lang="en-IN" dirty="0" err="1" smtClean="0"/>
              <a:t>titin</a:t>
            </a:r>
            <a:r>
              <a:rPr lang="en-IN" dirty="0" smtClean="0"/>
              <a:t> molecule can stretch between 0.6 and 1.2 </a:t>
            </a:r>
            <a:r>
              <a:rPr lang="en-IN" dirty="0" err="1" smtClean="0"/>
              <a:t>μm</a:t>
            </a:r>
            <a:r>
              <a:rPr lang="en-IN" dirty="0" smtClean="0"/>
              <a:t> in length and has multiple functions</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29</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MLP is proposed to be a stretch sensor that transmits the signals that result in the </a:t>
            </a:r>
            <a:r>
              <a:rPr lang="en-IN" dirty="0" err="1" smtClean="0"/>
              <a:t>myocyte</a:t>
            </a:r>
            <a:r>
              <a:rPr lang="en-IN" dirty="0" smtClean="0"/>
              <a:t> growth pattern characteristic of volume overload</a:t>
            </a:r>
          </a:p>
          <a:p>
            <a:r>
              <a:rPr lang="en-IN" dirty="0" smtClean="0"/>
              <a:t>This signal system may be defective in a subset of human dilated </a:t>
            </a:r>
            <a:r>
              <a:rPr lang="en-IN" dirty="0" err="1" smtClean="0"/>
              <a:t>cardiomyopathy</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30</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interaction of the myosin heads with </a:t>
            </a:r>
            <a:r>
              <a:rPr lang="en-IN" dirty="0" err="1" smtClean="0"/>
              <a:t>actin</a:t>
            </a:r>
            <a:r>
              <a:rPr lang="en-IN" dirty="0" smtClean="0"/>
              <a:t> filaments when sufficient Ca2+ arrives from the SR is called </a:t>
            </a:r>
            <a:r>
              <a:rPr lang="en-IN" i="1" dirty="0" smtClean="0"/>
              <a:t>cross-bridge cycling</a:t>
            </a:r>
          </a:p>
          <a:p>
            <a:r>
              <a:rPr lang="en-IN" i="1" dirty="0" smtClean="0"/>
              <a:t> As the </a:t>
            </a:r>
            <a:r>
              <a:rPr lang="en-IN" i="1" dirty="0" err="1" smtClean="0"/>
              <a:t>actin</a:t>
            </a:r>
            <a:r>
              <a:rPr lang="en-IN" i="1" dirty="0" smtClean="0"/>
              <a:t> filaments move inward toward the </a:t>
            </a:r>
            <a:r>
              <a:rPr lang="en-IN" i="1" dirty="0" err="1" smtClean="0"/>
              <a:t>center</a:t>
            </a:r>
            <a:r>
              <a:rPr lang="en-IN" i="1" dirty="0" smtClean="0"/>
              <a:t> of the </a:t>
            </a:r>
            <a:r>
              <a:rPr lang="en-IN" dirty="0" err="1" smtClean="0"/>
              <a:t>sarcomere</a:t>
            </a:r>
            <a:r>
              <a:rPr lang="en-IN" dirty="0" smtClean="0"/>
              <a:t> they draw the Z-lines closer together so that the </a:t>
            </a:r>
            <a:r>
              <a:rPr lang="en-IN" dirty="0" err="1" smtClean="0"/>
              <a:t>sarcomere</a:t>
            </a:r>
            <a:r>
              <a:rPr lang="en-IN" dirty="0" smtClean="0"/>
              <a:t> shortens</a:t>
            </a:r>
          </a:p>
          <a:p>
            <a:r>
              <a:rPr lang="en-IN" dirty="0" smtClean="0"/>
              <a:t>The energy for this shortening is provided by the breakdown of ATP made chiefly in the mitochondria</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32</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Cross-bridge cycling molecular model updated from the original </a:t>
            </a:r>
            <a:r>
              <a:rPr lang="en-IN" sz="1200" kern="1200" baseline="0" dirty="0" err="1" smtClean="0">
                <a:solidFill>
                  <a:schemeClr val="tx1"/>
                </a:solidFill>
                <a:latin typeface="+mn-lt"/>
                <a:ea typeface="+mn-ea"/>
                <a:cs typeface="+mn-cs"/>
              </a:rPr>
              <a:t>Rayment</a:t>
            </a:r>
            <a:r>
              <a:rPr lang="en-IN" sz="1200" kern="1200" baseline="0" dirty="0" smtClean="0">
                <a:solidFill>
                  <a:schemeClr val="tx1"/>
                </a:solidFill>
                <a:latin typeface="+mn-lt"/>
                <a:ea typeface="+mn-ea"/>
                <a:cs typeface="+mn-cs"/>
              </a:rPr>
              <a:t> five-step model for interaction between the myosin head and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filament8 that takes into account other models. The cross bridge (only one myosin head depicted) is pear shaped and consists of the catalytic motor domain, which interacts with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molecule, and an extended alpha helical “neck region,” which acts as a lever arm. The nucleotide pocket receiving and binding ATP is a depression near the </a:t>
            </a:r>
            <a:r>
              <a:rPr lang="en-IN" sz="1200" kern="1200" baseline="0" dirty="0" err="1" smtClean="0">
                <a:solidFill>
                  <a:schemeClr val="tx1"/>
                </a:solidFill>
                <a:latin typeface="+mn-lt"/>
                <a:ea typeface="+mn-ea"/>
                <a:cs typeface="+mn-cs"/>
              </a:rPr>
              <a:t>center</a:t>
            </a:r>
            <a:r>
              <a:rPr lang="en-IN" sz="1200" kern="1200" baseline="0" dirty="0" smtClean="0">
                <a:solidFill>
                  <a:schemeClr val="tx1"/>
                </a:solidFill>
                <a:latin typeface="+mn-lt"/>
                <a:ea typeface="+mn-ea"/>
                <a:cs typeface="+mn-cs"/>
              </a:rPr>
              <a:t> of the catalytic domain.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binding cleft bisects the catalytic motor domain. During the cross-bridge cycle, the width of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binding cleft changes </a:t>
            </a:r>
            <a:r>
              <a:rPr lang="en-IN" sz="1200" kern="1200" baseline="0" dirty="0" err="1" smtClean="0">
                <a:solidFill>
                  <a:schemeClr val="tx1"/>
                </a:solidFill>
                <a:latin typeface="+mn-lt"/>
                <a:ea typeface="+mn-ea"/>
                <a:cs typeface="+mn-cs"/>
              </a:rPr>
              <a:t>insize</a:t>
            </a:r>
            <a:r>
              <a:rPr lang="en-IN" sz="1200" kern="1200" baseline="0" dirty="0" smtClean="0">
                <a:solidFill>
                  <a:schemeClr val="tx1"/>
                </a:solidFill>
                <a:latin typeface="+mn-lt"/>
                <a:ea typeface="+mn-ea"/>
                <a:cs typeface="+mn-cs"/>
              </a:rPr>
              <a:t>, although details remain controversial. Starting with the rigor state </a:t>
            </a:r>
            <a:r>
              <a:rPr lang="en-IN" sz="1200" b="1" kern="1200" baseline="0" dirty="0" smtClean="0">
                <a:solidFill>
                  <a:schemeClr val="tx1"/>
                </a:solidFill>
                <a:latin typeface="+mn-lt"/>
                <a:ea typeface="+mn-ea"/>
                <a:cs typeface="+mn-cs"/>
              </a:rPr>
              <a:t>(A), binding of ATP to the pocket (B) is followed by ATP hydrolysis (C), which partly closes the </a:t>
            </a:r>
            <a:r>
              <a:rPr lang="en-IN" sz="1200" b="1" kern="1200" baseline="0" dirty="0" err="1" smtClean="0">
                <a:solidFill>
                  <a:schemeClr val="tx1"/>
                </a:solidFill>
                <a:latin typeface="+mn-lt"/>
                <a:ea typeface="+mn-ea"/>
                <a:cs typeface="+mn-cs"/>
              </a:rPr>
              <a:t>actin</a:t>
            </a:r>
            <a:r>
              <a:rPr lang="en-IN" sz="1200" kern="1200" baseline="0" dirty="0" err="1" smtClean="0">
                <a:solidFill>
                  <a:schemeClr val="tx1"/>
                </a:solidFill>
                <a:latin typeface="+mn-lt"/>
                <a:ea typeface="+mn-ea"/>
                <a:cs typeface="+mn-cs"/>
              </a:rPr>
              <a:t>binding</a:t>
            </a:r>
            <a:r>
              <a:rPr lang="en-IN" sz="1200" kern="1200" baseline="0" dirty="0" smtClean="0">
                <a:solidFill>
                  <a:schemeClr val="tx1"/>
                </a:solidFill>
                <a:latin typeface="+mn-lt"/>
                <a:ea typeface="+mn-ea"/>
                <a:cs typeface="+mn-cs"/>
              </a:rPr>
              <a:t> cleft. The cleft opens when phosphate is released (through the cleft rather than through the pocket), and the myosin head strongly attaches to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to induce the power stroke </a:t>
            </a:r>
            <a:r>
              <a:rPr lang="en-IN" sz="1200" b="1" kern="1200" baseline="0" dirty="0" smtClean="0">
                <a:solidFill>
                  <a:schemeClr val="tx1"/>
                </a:solidFill>
                <a:latin typeface="+mn-lt"/>
                <a:ea typeface="+mn-ea"/>
                <a:cs typeface="+mn-cs"/>
              </a:rPr>
              <a:t>(D, E). During the power stroke the latter rotates about a fulcrum in the region where the helix terminates within the catalytic motor domain. As the </a:t>
            </a:r>
            <a:r>
              <a:rPr lang="en-IN" sz="1200" kern="1200" baseline="0" dirty="0" smtClean="0">
                <a:solidFill>
                  <a:schemeClr val="tx1"/>
                </a:solidFill>
                <a:latin typeface="+mn-lt"/>
                <a:ea typeface="+mn-ea"/>
                <a:cs typeface="+mn-cs"/>
              </a:rPr>
              <a:t>head flexes,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filament is displaced by approximately 10 nm </a:t>
            </a:r>
            <a:r>
              <a:rPr lang="en-IN" sz="1200" b="1" kern="1200" baseline="0" dirty="0" smtClean="0">
                <a:solidFill>
                  <a:schemeClr val="tx1"/>
                </a:solidFill>
                <a:latin typeface="+mn-lt"/>
                <a:ea typeface="+mn-ea"/>
                <a:cs typeface="+mn-cs"/>
              </a:rPr>
              <a:t>(E). In the process ADP is also released, so the binding pocket becomes vacant. Finally, the rigor state </a:t>
            </a:r>
            <a:r>
              <a:rPr lang="en-IN" sz="1200" kern="1200" baseline="0" dirty="0" smtClean="0">
                <a:solidFill>
                  <a:schemeClr val="tx1"/>
                </a:solidFill>
                <a:latin typeface="+mn-lt"/>
                <a:ea typeface="+mn-ea"/>
                <a:cs typeface="+mn-cs"/>
              </a:rPr>
              <a:t>is reached again </a:t>
            </a:r>
            <a:r>
              <a:rPr lang="en-IN" sz="1200" b="1" kern="1200" baseline="0" dirty="0" smtClean="0">
                <a:solidFill>
                  <a:schemeClr val="tx1"/>
                </a:solidFill>
                <a:latin typeface="+mn-lt"/>
                <a:ea typeface="+mn-ea"/>
                <a:cs typeface="+mn-cs"/>
              </a:rPr>
              <a:t>(A) when the myosin head is once more ready to receive ATP to reinitiate the cross-bridge cycle. Throughout, the </a:t>
            </a:r>
            <a:r>
              <a:rPr lang="en-IN" sz="1200" b="1" kern="1200" baseline="0" dirty="0" err="1" smtClean="0">
                <a:solidFill>
                  <a:schemeClr val="tx1"/>
                </a:solidFill>
                <a:latin typeface="+mn-lt"/>
                <a:ea typeface="+mn-ea"/>
                <a:cs typeface="+mn-cs"/>
              </a:rPr>
              <a:t>actin</a:t>
            </a:r>
            <a:r>
              <a:rPr lang="en-IN" sz="1200" b="1" kern="1200" baseline="0" dirty="0" smtClean="0">
                <a:solidFill>
                  <a:schemeClr val="tx1"/>
                </a:solidFill>
                <a:latin typeface="+mn-lt"/>
                <a:ea typeface="+mn-ea"/>
                <a:cs typeface="+mn-cs"/>
              </a:rPr>
              <a:t> monomer with which the myosin</a:t>
            </a:r>
          </a:p>
          <a:p>
            <a:r>
              <a:rPr lang="en-IN" sz="1200" kern="1200" baseline="0" dirty="0" smtClean="0">
                <a:solidFill>
                  <a:schemeClr val="tx1"/>
                </a:solidFill>
                <a:latin typeface="+mn-lt"/>
                <a:ea typeface="+mn-ea"/>
                <a:cs typeface="+mn-cs"/>
              </a:rPr>
              <a:t>head is interacting is speckled with dots</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33</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 Hence the </a:t>
            </a:r>
            <a:r>
              <a:rPr lang="en-IN" dirty="0" err="1" smtClean="0"/>
              <a:t>ATPinduced</a:t>
            </a:r>
            <a:r>
              <a:rPr lang="en-IN" baseline="0" dirty="0" smtClean="0"/>
              <a:t> </a:t>
            </a:r>
            <a:r>
              <a:rPr lang="en-IN" dirty="0" smtClean="0"/>
              <a:t>changes in the molecular configuration of the myosin head</a:t>
            </a:r>
            <a:r>
              <a:rPr lang="en-IN" baseline="0" dirty="0" smtClean="0"/>
              <a:t> </a:t>
            </a:r>
            <a:r>
              <a:rPr lang="en-IN" dirty="0" smtClean="0"/>
              <a:t>result in corresponding variations in its physical properties. </a:t>
            </a:r>
            <a:r>
              <a:rPr lang="en-IN" dirty="0" err="1" smtClean="0"/>
              <a:t>Lengthdependent</a:t>
            </a:r>
            <a:r>
              <a:rPr lang="en-IN" baseline="0" dirty="0" smtClean="0"/>
              <a:t> </a:t>
            </a:r>
            <a:r>
              <a:rPr lang="en-IN" dirty="0" smtClean="0"/>
              <a:t>activation also promotes the strong binding state Conversely, the weak binding state predominates when [Ca2+]</a:t>
            </a:r>
            <a:r>
              <a:rPr lang="en-IN" dirty="0" err="1" smtClean="0"/>
              <a:t>i</a:t>
            </a:r>
            <a:r>
              <a:rPr lang="en-IN" dirty="0" smtClean="0"/>
              <a:t> falls</a:t>
            </a:r>
          </a:p>
          <a:p>
            <a:r>
              <a:rPr lang="en-IN" dirty="0" smtClean="0"/>
              <a:t>and thereby allows relaxation during diastole. As Ca2+ dissociates</a:t>
            </a:r>
            <a:r>
              <a:rPr lang="en-IN" baseline="0" dirty="0" smtClean="0"/>
              <a:t> </a:t>
            </a:r>
            <a:r>
              <a:rPr lang="en-IN" dirty="0" smtClean="0"/>
              <a:t>from </a:t>
            </a:r>
            <a:r>
              <a:rPr lang="en-IN" dirty="0" err="1" smtClean="0"/>
              <a:t>troponin</a:t>
            </a:r>
            <a:r>
              <a:rPr lang="en-IN" dirty="0" smtClean="0"/>
              <a:t> C during the decline in [Ca2+]</a:t>
            </a:r>
            <a:r>
              <a:rPr lang="en-IN" dirty="0" err="1" smtClean="0"/>
              <a:t>i</a:t>
            </a:r>
            <a:r>
              <a:rPr lang="en-IN" dirty="0" smtClean="0"/>
              <a:t>, the </a:t>
            </a:r>
            <a:r>
              <a:rPr lang="en-IN" dirty="0" err="1" smtClean="0"/>
              <a:t>troponin-tropomyosin</a:t>
            </a:r>
            <a:endParaRPr lang="en-IN" dirty="0" smtClean="0"/>
          </a:p>
          <a:p>
            <a:r>
              <a:rPr lang="en-IN" dirty="0" smtClean="0"/>
              <a:t>complex resumes its inhibitory configuration to prevent strong</a:t>
            </a:r>
            <a:r>
              <a:rPr lang="en-IN" baseline="0" dirty="0" smtClean="0"/>
              <a:t> </a:t>
            </a:r>
            <a:r>
              <a:rPr lang="en-IN" dirty="0" smtClean="0"/>
              <a:t>binding.</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35</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Hence contract only feebly</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6</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dirty="0" smtClean="0"/>
              <a:t> The Ca2+ that flows through the L-type Ca2+ channel is referred to as the trigger Ca2+ current.</a:t>
            </a:r>
          </a:p>
          <a:p>
            <a:r>
              <a:rPr lang="en-IN" sz="1200" dirty="0" smtClean="0"/>
              <a:t> The absolute amount of trigger Ca2+ is very small in relation to Ca2+ release from the </a:t>
            </a:r>
            <a:r>
              <a:rPr lang="en-IN" sz="1200" dirty="0" err="1" smtClean="0"/>
              <a:t>sarcoplasmic</a:t>
            </a:r>
            <a:r>
              <a:rPr lang="en-IN" sz="1200" dirty="0" smtClean="0"/>
              <a:t> reticulum; therefore, trigger Ca2+ does not significantly contribute to </a:t>
            </a:r>
            <a:r>
              <a:rPr lang="en-IN" sz="1200" dirty="0" err="1" smtClean="0"/>
              <a:t>crossbridge</a:t>
            </a:r>
            <a:r>
              <a:rPr lang="en-IN" sz="1200" dirty="0" smtClean="0"/>
              <a:t> formation</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38</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41</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L-type Ca2+ channels, which act as a trigger for the release of Ca2+ from the SR; (2) the effect of beta-adrenergic stimulation with adenylyl cyclase to form </a:t>
            </a:r>
            <a:r>
              <a:rPr lang="en-IN" sz="1200" kern="1200" baseline="0" dirty="0" err="1" smtClean="0">
                <a:solidFill>
                  <a:schemeClr val="tx1"/>
                </a:solidFill>
                <a:latin typeface="+mn-lt"/>
                <a:ea typeface="+mn-ea"/>
                <a:cs typeface="+mn-cs"/>
              </a:rPr>
              <a:t>cAMP</a:t>
            </a:r>
            <a:r>
              <a:rPr lang="en-IN" sz="1200" kern="1200" baseline="0" dirty="0" smtClean="0">
                <a:solidFill>
                  <a:schemeClr val="tx1"/>
                </a:solidFill>
                <a:latin typeface="+mn-lt"/>
                <a:ea typeface="+mn-ea"/>
                <a:cs typeface="+mn-cs"/>
              </a:rPr>
              <a:t>, the latter helping open the Ca2+ channel and increase the rate of uptake of Ca2+ into the SR; and (3) exit of Ca2+ ions chiefly via Na/Ca exchange, with the sodium pump thereafter extruding the Na+ ions thus gained.</a:t>
            </a:r>
          </a:p>
          <a:p>
            <a:r>
              <a:rPr lang="en-IN" sz="1200" kern="1200" baseline="0" dirty="0" smtClean="0">
                <a:solidFill>
                  <a:schemeClr val="tx1"/>
                </a:solidFill>
                <a:latin typeface="+mn-lt"/>
                <a:ea typeface="+mn-ea"/>
                <a:cs typeface="+mn-cs"/>
              </a:rPr>
              <a:t>The latter process requires ATP. Note the much higher extracellular (</a:t>
            </a:r>
            <a:r>
              <a:rPr lang="en-IN" sz="1200" kern="1200" baseline="0" dirty="0" err="1" smtClean="0">
                <a:solidFill>
                  <a:schemeClr val="tx1"/>
                </a:solidFill>
                <a:latin typeface="+mn-lt"/>
                <a:ea typeface="+mn-ea"/>
                <a:cs typeface="+mn-cs"/>
              </a:rPr>
              <a:t>mM</a:t>
            </a:r>
            <a:r>
              <a:rPr lang="en-IN" sz="1200" kern="1200" baseline="0" dirty="0" smtClean="0">
                <a:solidFill>
                  <a:schemeClr val="tx1"/>
                </a:solidFill>
                <a:latin typeface="+mn-lt"/>
                <a:ea typeface="+mn-ea"/>
                <a:cs typeface="+mn-cs"/>
              </a:rPr>
              <a:t>) than intracellular cytosolic [Ca2+] (&lt;</a:t>
            </a:r>
            <a:r>
              <a:rPr lang="en-IN" sz="1200" kern="1200" baseline="0" dirty="0" err="1" smtClean="0">
                <a:solidFill>
                  <a:schemeClr val="tx1"/>
                </a:solidFill>
                <a:latin typeface="+mn-lt"/>
                <a:ea typeface="+mn-ea"/>
                <a:cs typeface="+mn-cs"/>
              </a:rPr>
              <a:t>μM</a:t>
            </a:r>
            <a:r>
              <a:rPr lang="en-IN" sz="1200" kern="1200" baseline="0" dirty="0" smtClean="0">
                <a:solidFill>
                  <a:schemeClr val="tx1"/>
                </a:solidFill>
                <a:latin typeface="+mn-lt"/>
                <a:ea typeface="+mn-ea"/>
                <a:cs typeface="+mn-cs"/>
              </a:rPr>
              <a:t>) and much higher [Ca2+] in the SR. Mitochondria can act as a buffer against excessive changes in the free cytosolic calcium concentration</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42</a:t>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The </a:t>
            </a:r>
            <a:r>
              <a:rPr lang="en-IN" dirty="0" err="1" smtClean="0"/>
              <a:t>RyR</a:t>
            </a:r>
            <a:r>
              <a:rPr lang="en-IN" dirty="0" smtClean="0"/>
              <a:t> channels that mediate release of Ca2+ from the SR are located at specialized junctions between the T tubule plasma membrane and the </a:t>
            </a:r>
            <a:r>
              <a:rPr lang="en-IN" dirty="0" err="1" smtClean="0"/>
              <a:t>jSR</a:t>
            </a:r>
            <a:r>
              <a:rPr lang="en-IN" dirty="0" smtClean="0"/>
              <a:t> membrane. Each junction has 50 to 250 </a:t>
            </a:r>
            <a:r>
              <a:rPr lang="en-IN" dirty="0" err="1" smtClean="0"/>
              <a:t>RyR</a:t>
            </a:r>
            <a:r>
              <a:rPr lang="en-IN" dirty="0" smtClean="0"/>
              <a:t> channels on the </a:t>
            </a:r>
            <a:r>
              <a:rPr lang="en-IN" dirty="0" err="1" smtClean="0"/>
              <a:t>jSR</a:t>
            </a:r>
            <a:r>
              <a:rPr lang="en-IN" dirty="0" smtClean="0"/>
              <a:t> that are directly under a cluster of 20 to 40 </a:t>
            </a:r>
            <a:r>
              <a:rPr lang="en-IN" dirty="0" err="1" smtClean="0"/>
              <a:t>sarcolemmal</a:t>
            </a:r>
            <a:r>
              <a:rPr lang="en-IN" dirty="0" smtClean="0"/>
              <a:t> L-type Ca2+ channels across a 15-nm junctional gap (that is actually crowded with protein). RyR2 (to denote the cardiac isoform) functions both as a Ca2+ channel and as a scaffolding protein that localizes numerous key regulatory proteins to the </a:t>
            </a:r>
            <a:r>
              <a:rPr lang="en-IN" dirty="0" err="1" smtClean="0"/>
              <a:t>jSR</a:t>
            </a:r>
            <a:r>
              <a:rPr lang="en-IN" dirty="0" smtClean="0"/>
              <a:t>. On the large cytosolic side, these include proteins that can stabilize </a:t>
            </a:r>
            <a:r>
              <a:rPr lang="en-IN" dirty="0" err="1" smtClean="0"/>
              <a:t>RyR</a:t>
            </a:r>
            <a:r>
              <a:rPr lang="en-IN" dirty="0" smtClean="0"/>
              <a:t> gating (e.g., calmodulin [</a:t>
            </a:r>
            <a:r>
              <a:rPr lang="en-IN" dirty="0" err="1" smtClean="0"/>
              <a:t>CaM</a:t>
            </a:r>
            <a:r>
              <a:rPr lang="en-IN" dirty="0" smtClean="0"/>
              <a:t>]; FK-506 binding protein [FKBP-12.6]); kinases that can regulate </a:t>
            </a:r>
            <a:r>
              <a:rPr lang="en-IN" dirty="0" err="1" smtClean="0"/>
              <a:t>RyR</a:t>
            </a:r>
            <a:r>
              <a:rPr lang="en-IN" dirty="0" smtClean="0"/>
              <a:t> gating by phosphorylation (e.g., protein kinase A [PKA] and Ca2+/ </a:t>
            </a:r>
            <a:r>
              <a:rPr lang="en-IN" dirty="0" err="1" smtClean="0"/>
              <a:t>CaM</a:t>
            </a:r>
            <a:r>
              <a:rPr lang="en-IN" dirty="0" smtClean="0"/>
              <a:t>-dependent protein kinase II [</a:t>
            </a:r>
            <a:r>
              <a:rPr lang="en-IN" dirty="0" err="1" smtClean="0"/>
              <a:t>CaMKII</a:t>
            </a:r>
            <a:r>
              <a:rPr lang="en-IN" dirty="0" smtClean="0"/>
              <a:t>]); and the protein phosphatases PP1 and PP2A, which dephosphorylate the </a:t>
            </a:r>
            <a:r>
              <a:rPr lang="en-IN" dirty="0" err="1" smtClean="0"/>
              <a:t>RyR</a:t>
            </a:r>
            <a:r>
              <a:rPr lang="en-IN" dirty="0" smtClean="0"/>
              <a:t> Inside the SR the </a:t>
            </a:r>
            <a:r>
              <a:rPr lang="en-IN" dirty="0" err="1" smtClean="0"/>
              <a:t>RyR</a:t>
            </a:r>
            <a:r>
              <a:rPr lang="en-IN" dirty="0" smtClean="0"/>
              <a:t> also couples to several proteins (e.g., </a:t>
            </a:r>
            <a:r>
              <a:rPr lang="en-IN" dirty="0" err="1" smtClean="0"/>
              <a:t>junctin</a:t>
            </a:r>
            <a:r>
              <a:rPr lang="en-IN" dirty="0" smtClean="0"/>
              <a:t>, </a:t>
            </a:r>
            <a:r>
              <a:rPr lang="en-IN" dirty="0" err="1" smtClean="0"/>
              <a:t>triadin</a:t>
            </a:r>
            <a:r>
              <a:rPr lang="en-IN" dirty="0" smtClean="0"/>
              <a:t>, and via them </a:t>
            </a:r>
            <a:r>
              <a:rPr lang="en-IN" dirty="0" err="1" smtClean="0"/>
              <a:t>calsequestrin</a:t>
            </a:r>
            <a:r>
              <a:rPr lang="en-IN" dirty="0" smtClean="0"/>
              <a:t>) that similarly regulate </a:t>
            </a:r>
            <a:r>
              <a:rPr lang="en-IN" dirty="0" err="1" smtClean="0"/>
              <a:t>RyR</a:t>
            </a:r>
            <a:r>
              <a:rPr lang="en-IN" dirty="0" smtClean="0"/>
              <a:t> gating and, in the case of </a:t>
            </a:r>
            <a:r>
              <a:rPr lang="en-IN" dirty="0" err="1" smtClean="0"/>
              <a:t>calsequestrin</a:t>
            </a:r>
            <a:r>
              <a:rPr lang="en-IN" dirty="0" smtClean="0"/>
              <a:t>, provides a local reservoir of buffered Ca2+ close to the release channel. The actual </a:t>
            </a:r>
            <a:r>
              <a:rPr lang="en-IN" dirty="0" err="1" smtClean="0"/>
              <a:t>RyR</a:t>
            </a:r>
            <a:r>
              <a:rPr lang="en-IN" dirty="0" smtClean="0"/>
              <a:t> channel is made up of a symmetric tetramer of </a:t>
            </a:r>
            <a:r>
              <a:rPr lang="en-IN" dirty="0" err="1" smtClean="0"/>
              <a:t>RyR</a:t>
            </a:r>
            <a:r>
              <a:rPr lang="en-IN" dirty="0" smtClean="0"/>
              <a:t> molecules, each of which may have the aforementioned regulatory proteins associated with it. Thus the </a:t>
            </a:r>
            <a:r>
              <a:rPr lang="en-IN" dirty="0" err="1" smtClean="0"/>
              <a:t>RyR</a:t>
            </a:r>
            <a:r>
              <a:rPr lang="en-IN" dirty="0" smtClean="0"/>
              <a:t> receptor complex is very large (&gt;7000 </a:t>
            </a:r>
            <a:r>
              <a:rPr lang="en-IN" dirty="0" err="1" smtClean="0"/>
              <a:t>kDa</a:t>
            </a:r>
            <a:r>
              <a:rPr lang="en-IN" dirty="0" smtClean="0"/>
              <a:t>; Fig. 21-8).15 When the T tubule is depolarized, one or more L-type Ca2+ channels open, and local cleft [Ca2+] increases sufficiently to activate at least one local </a:t>
            </a:r>
            <a:r>
              <a:rPr lang="en-IN" dirty="0" err="1" smtClean="0"/>
              <a:t>jSR</a:t>
            </a:r>
            <a:r>
              <a:rPr lang="en-IN" dirty="0" smtClean="0"/>
              <a:t> </a:t>
            </a:r>
            <a:r>
              <a:rPr lang="en-IN" dirty="0" err="1" smtClean="0"/>
              <a:t>RyR</a:t>
            </a:r>
            <a:r>
              <a:rPr lang="en-IN" dirty="0" smtClean="0"/>
              <a:t> (multiple channels here ensure high-fidelity </a:t>
            </a:r>
            <a:r>
              <a:rPr lang="en-IN" dirty="0" err="1" smtClean="0"/>
              <a:t>signaling</a:t>
            </a:r>
            <a:r>
              <a:rPr lang="en-IN" dirty="0" smtClean="0"/>
              <a:t>). The Ca2+ released from these first openings recruit additional </a:t>
            </a:r>
            <a:r>
              <a:rPr lang="en-IN" dirty="0" err="1" smtClean="0"/>
              <a:t>RyRs</a:t>
            </a:r>
            <a:r>
              <a:rPr lang="en-IN" dirty="0" smtClean="0"/>
              <a:t> in  the junction via Ca2+-induced Ca2+ release to amplify release of Ca2+ into the junctional space. The Ca2+ diffuses out of that space throughout the sarcomere to activate contraction. Each of the approximately 20,000 </a:t>
            </a:r>
            <a:r>
              <a:rPr lang="en-IN" dirty="0" err="1" smtClean="0"/>
              <a:t>jSR</a:t>
            </a:r>
            <a:r>
              <a:rPr lang="en-IN" dirty="0" smtClean="0"/>
              <a:t> regions in the typical ventricular myocyte seems to function independently in response to local activation by </a:t>
            </a:r>
            <a:r>
              <a:rPr lang="en-IN" dirty="0" err="1" smtClean="0"/>
              <a:t>ICa</a:t>
            </a:r>
            <a:r>
              <a:rPr lang="en-IN" dirty="0" smtClean="0"/>
              <a:t>. Thus the global Ca2+ transient in the myocyte at each beat is the spatiotemporal summation of SR Ca2+ release events from thousands of </a:t>
            </a:r>
            <a:r>
              <a:rPr lang="en-IN" dirty="0" err="1" smtClean="0"/>
              <a:t>jSR</a:t>
            </a:r>
            <a:r>
              <a:rPr lang="en-IN" dirty="0" smtClean="0"/>
              <a:t> regions, synchronized by the upstroke of the action potential and activation of </a:t>
            </a:r>
            <a:r>
              <a:rPr lang="en-IN" dirty="0" err="1" smtClean="0"/>
              <a:t>ICa</a:t>
            </a:r>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44</a:t>
            </a:fld>
            <a:endParaRPr lang="en-IN"/>
          </a:p>
        </p:txBody>
      </p:sp>
    </p:spTree>
    <p:extLst>
      <p:ext uri="{BB962C8B-B14F-4D97-AF65-F5344CB8AC3E}">
        <p14:creationId xmlns:p14="http://schemas.microsoft.com/office/powerpoint/2010/main" val="4136757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Role of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in calcium-induced calcium release</a:t>
            </a:r>
            <a:r>
              <a:rPr lang="en-IN" sz="1200" b="1" kern="1200" baseline="0" dirty="0" smtClean="0">
                <a:solidFill>
                  <a:schemeClr val="tx1"/>
                </a:solidFill>
                <a:latin typeface="+mn-lt"/>
                <a:ea typeface="+mn-ea"/>
                <a:cs typeface="+mn-cs"/>
              </a:rPr>
              <a:t>. The </a:t>
            </a:r>
            <a:r>
              <a:rPr lang="en-IN" sz="1200" b="1" kern="1200" baseline="0" dirty="0" err="1" smtClean="0">
                <a:solidFill>
                  <a:schemeClr val="tx1"/>
                </a:solidFill>
                <a:latin typeface="+mn-lt"/>
                <a:ea typeface="+mn-ea"/>
                <a:cs typeface="+mn-cs"/>
              </a:rPr>
              <a:t>RyR</a:t>
            </a:r>
            <a:r>
              <a:rPr lang="en-IN" sz="1200" b="1" kern="1200" baseline="0" dirty="0" smtClean="0">
                <a:solidFill>
                  <a:schemeClr val="tx1"/>
                </a:solidFill>
                <a:latin typeface="+mn-lt"/>
                <a:ea typeface="+mn-ea"/>
                <a:cs typeface="+mn-cs"/>
              </a:rPr>
              <a:t> protein forms a link between the T tubule and the SR and is a scaffolding protein (which </a:t>
            </a:r>
            <a:r>
              <a:rPr lang="en-IN" sz="1200" b="1" kern="1200" baseline="0" dirty="0" err="1" smtClean="0">
                <a:solidFill>
                  <a:schemeClr val="tx1"/>
                </a:solidFill>
                <a:latin typeface="+mn-lt"/>
                <a:ea typeface="+mn-ea"/>
                <a:cs typeface="+mn-cs"/>
              </a:rPr>
              <a:t>binds</a:t>
            </a:r>
            <a:r>
              <a:rPr lang="en-IN" sz="1200" kern="1200" baseline="0" dirty="0" err="1" smtClean="0">
                <a:solidFill>
                  <a:schemeClr val="tx1"/>
                </a:solidFill>
                <a:latin typeface="+mn-lt"/>
                <a:ea typeface="+mn-ea"/>
                <a:cs typeface="+mn-cs"/>
              </a:rPr>
              <a:t>other</a:t>
            </a:r>
            <a:r>
              <a:rPr lang="en-IN" sz="1200" kern="1200" baseline="0" dirty="0" smtClean="0">
                <a:solidFill>
                  <a:schemeClr val="tx1"/>
                </a:solidFill>
                <a:latin typeface="+mn-lt"/>
                <a:ea typeface="+mn-ea"/>
                <a:cs typeface="+mn-cs"/>
              </a:rPr>
              <a:t> proteins such as </a:t>
            </a:r>
            <a:r>
              <a:rPr lang="en-IN" sz="1200" kern="1200" baseline="0" dirty="0" err="1" smtClean="0">
                <a:solidFill>
                  <a:schemeClr val="tx1"/>
                </a:solidFill>
                <a:latin typeface="+mn-lt"/>
                <a:ea typeface="+mn-ea"/>
                <a:cs typeface="+mn-cs"/>
              </a:rPr>
              <a:t>kinases</a:t>
            </a:r>
            <a:r>
              <a:rPr lang="en-IN" sz="1200" kern="1200" baseline="0" dirty="0" smtClean="0">
                <a:solidFill>
                  <a:schemeClr val="tx1"/>
                </a:solidFill>
                <a:latin typeface="+mn-lt"/>
                <a:ea typeface="+mn-ea"/>
                <a:cs typeface="+mn-cs"/>
              </a:rPr>
              <a:t> and </a:t>
            </a:r>
            <a:r>
              <a:rPr lang="en-IN" sz="1200" kern="1200" baseline="0" dirty="0" err="1" smtClean="0">
                <a:solidFill>
                  <a:schemeClr val="tx1"/>
                </a:solidFill>
                <a:latin typeface="+mn-lt"/>
                <a:ea typeface="+mn-ea"/>
                <a:cs typeface="+mn-cs"/>
              </a:rPr>
              <a:t>phosphatases</a:t>
            </a:r>
            <a:r>
              <a:rPr lang="en-IN" sz="1200" kern="1200" baseline="0" dirty="0" smtClean="0">
                <a:solidFill>
                  <a:schemeClr val="tx1"/>
                </a:solidFill>
                <a:latin typeface="+mn-lt"/>
                <a:ea typeface="+mn-ea"/>
                <a:cs typeface="+mn-cs"/>
              </a:rPr>
              <a:t>). This makes a macromolecular complex, also called the “foot” region. One high-affinity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is composed of four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monomer proteins. The molecular model of one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is schematically shown in the </a:t>
            </a:r>
            <a:r>
              <a:rPr lang="en-IN" sz="1200" b="1" kern="1200" baseline="0" dirty="0" smtClean="0">
                <a:solidFill>
                  <a:schemeClr val="tx1"/>
                </a:solidFill>
                <a:latin typeface="+mn-lt"/>
                <a:ea typeface="+mn-ea"/>
                <a:cs typeface="+mn-cs"/>
              </a:rPr>
              <a:t>right panel. The four </a:t>
            </a:r>
            <a:r>
              <a:rPr lang="en-IN" sz="1200" b="1" kern="1200" baseline="0" dirty="0" err="1" smtClean="0">
                <a:solidFill>
                  <a:schemeClr val="tx1"/>
                </a:solidFill>
                <a:latin typeface="+mn-lt"/>
                <a:ea typeface="+mn-ea"/>
                <a:cs typeface="+mn-cs"/>
              </a:rPr>
              <a:t>RyR</a:t>
            </a:r>
            <a:r>
              <a:rPr lang="en-IN" sz="1200" b="1" kern="1200" baseline="0" dirty="0" smtClean="0">
                <a:solidFill>
                  <a:schemeClr val="tx1"/>
                </a:solidFill>
                <a:latin typeface="+mn-lt"/>
                <a:ea typeface="+mn-ea"/>
                <a:cs typeface="+mn-cs"/>
              </a:rPr>
              <a:t> proteins make a single calcium release channel, in a manner </a:t>
            </a:r>
            <a:r>
              <a:rPr lang="en-IN" sz="1200" kern="1200" baseline="0" dirty="0" smtClean="0">
                <a:solidFill>
                  <a:schemeClr val="tx1"/>
                </a:solidFill>
                <a:latin typeface="+mn-lt"/>
                <a:ea typeface="+mn-ea"/>
                <a:cs typeface="+mn-cs"/>
              </a:rPr>
              <a:t>similar to the formation of some other ion channels (schematic, </a:t>
            </a:r>
            <a:r>
              <a:rPr lang="en-IN" sz="1200" b="1" kern="1200" baseline="0" dirty="0" smtClean="0">
                <a:solidFill>
                  <a:schemeClr val="tx1"/>
                </a:solidFill>
                <a:latin typeface="+mn-lt"/>
                <a:ea typeface="+mn-ea"/>
                <a:cs typeface="+mn-cs"/>
              </a:rPr>
              <a:t>left panel). Depolarization stimulates the L-type Ca channel of the T tubule to allow the entry of calcium</a:t>
            </a:r>
          </a:p>
          <a:p>
            <a:r>
              <a:rPr lang="en-IN" sz="1200" kern="1200" baseline="0" dirty="0" smtClean="0">
                <a:solidFill>
                  <a:schemeClr val="tx1"/>
                </a:solidFill>
                <a:latin typeface="+mn-lt"/>
                <a:ea typeface="+mn-ea"/>
                <a:cs typeface="+mn-cs"/>
              </a:rPr>
              <a:t>ions. The incoming Ca binds to the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which causes molecular conformational changes that result in opening of the calcium release channel and release of calcium </a:t>
            </a:r>
            <a:r>
              <a:rPr lang="en-IN" sz="1200" kern="1200" baseline="0" dirty="0" err="1" smtClean="0">
                <a:solidFill>
                  <a:schemeClr val="tx1"/>
                </a:solidFill>
                <a:latin typeface="+mn-lt"/>
                <a:ea typeface="+mn-ea"/>
                <a:cs typeface="+mn-cs"/>
              </a:rPr>
              <a:t>fromthe</a:t>
            </a:r>
            <a:r>
              <a:rPr lang="en-IN" sz="1200" kern="1200" baseline="0" dirty="0" smtClean="0">
                <a:solidFill>
                  <a:schemeClr val="tx1"/>
                </a:solidFill>
                <a:latin typeface="+mn-lt"/>
                <a:ea typeface="+mn-ea"/>
                <a:cs typeface="+mn-cs"/>
              </a:rPr>
              <a:t> SR</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45</a:t>
            </a:fld>
            <a:endParaRPr lang="en-IN"/>
          </a:p>
        </p:txBody>
      </p:sp>
    </p:spTree>
    <p:extLst>
      <p:ext uri="{BB962C8B-B14F-4D97-AF65-F5344CB8AC3E}">
        <p14:creationId xmlns:p14="http://schemas.microsoft.com/office/powerpoint/2010/main" val="490774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46</a:t>
            </a:fld>
            <a:endParaRPr lang="en-IN"/>
          </a:p>
        </p:txBody>
      </p:sp>
    </p:spTree>
    <p:extLst>
      <p:ext uri="{BB962C8B-B14F-4D97-AF65-F5344CB8AC3E}">
        <p14:creationId xmlns:p14="http://schemas.microsoft.com/office/powerpoint/2010/main" val="1645121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IN" dirty="0" smtClean="0"/>
              <a:t>Release of Ca2+ from the SR during normal Ca2+ transients is robustly turned off when [Ca2+]SR falls to approximately half its normal value (≈400 µM, still 500 times higher than [Ca]</a:t>
            </a:r>
            <a:r>
              <a:rPr lang="en-IN" dirty="0" err="1" smtClean="0"/>
              <a:t>i</a:t>
            </a:r>
            <a:r>
              <a:rPr lang="en-IN" dirty="0" smtClean="0"/>
              <a:t>) regardless of the rate of SR Ca2+ release</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47</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A Versatile Mediator of Ca2+ </a:t>
            </a:r>
            <a:r>
              <a:rPr lang="en-IN" dirty="0" err="1" smtClean="0"/>
              <a:t>Signaling</a:t>
            </a:r>
            <a:r>
              <a:rPr lang="en-IN" dirty="0" smtClean="0"/>
              <a:t> </a:t>
            </a:r>
            <a:r>
              <a:rPr lang="en-IN" dirty="0" err="1" smtClean="0"/>
              <a:t>CaM</a:t>
            </a:r>
            <a:r>
              <a:rPr lang="en-IN" dirty="0" smtClean="0"/>
              <a:t> has four Ca2+ binding sites resembles troponin C, and participates in many different cellular pathways from ion channels to transcriptional regulation</a:t>
            </a:r>
            <a:r>
              <a:rPr lang="en-IN" baseline="0" dirty="0" smtClean="0"/>
              <a:t> </a:t>
            </a:r>
            <a:r>
              <a:rPr lang="en-IN" dirty="0" smtClean="0"/>
              <a:t>In many cases (in l type and </a:t>
            </a:r>
            <a:r>
              <a:rPr lang="en-IN" dirty="0" err="1" smtClean="0"/>
              <a:t>ryr</a:t>
            </a:r>
            <a:r>
              <a:rPr lang="en-IN" dirty="0" smtClean="0"/>
              <a:t> ) </a:t>
            </a:r>
            <a:r>
              <a:rPr lang="en-IN" dirty="0" err="1" smtClean="0"/>
              <a:t>CaM</a:t>
            </a:r>
            <a:r>
              <a:rPr lang="en-IN" dirty="0" smtClean="0"/>
              <a:t> is already </a:t>
            </a:r>
            <a:r>
              <a:rPr lang="en-IN" dirty="0" err="1" smtClean="0"/>
              <a:t>prebound</a:t>
            </a:r>
            <a:r>
              <a:rPr lang="en-IN" dirty="0" smtClean="0"/>
              <a:t> so that elevation of local [Ca2+]</a:t>
            </a:r>
            <a:r>
              <a:rPr lang="en-IN" dirty="0" err="1" smtClean="0"/>
              <a:t>i</a:t>
            </a:r>
            <a:r>
              <a:rPr lang="en-IN" dirty="0" smtClean="0"/>
              <a:t> can rapidly induce Ca2+-</a:t>
            </a:r>
            <a:r>
              <a:rPr lang="en-IN" dirty="0" err="1" smtClean="0"/>
              <a:t>CaM</a:t>
            </a:r>
            <a:r>
              <a:rPr lang="en-IN" dirty="0" smtClean="0"/>
              <a:t> effects on their targets Thus </a:t>
            </a:r>
            <a:r>
              <a:rPr lang="en-IN" dirty="0" err="1" smtClean="0"/>
              <a:t>CaM</a:t>
            </a:r>
            <a:r>
              <a:rPr lang="en-IN" dirty="0" smtClean="0"/>
              <a:t> </a:t>
            </a:r>
            <a:r>
              <a:rPr lang="en-IN" dirty="0" err="1" smtClean="0"/>
              <a:t>signaling</a:t>
            </a:r>
            <a:r>
              <a:rPr lang="en-IN" dirty="0" smtClean="0"/>
              <a:t> in </a:t>
            </a:r>
            <a:r>
              <a:rPr lang="en-IN" dirty="0" err="1" smtClean="0"/>
              <a:t>myocytes</a:t>
            </a:r>
            <a:r>
              <a:rPr lang="en-IN" dirty="0" smtClean="0"/>
              <a:t> is complex and is further complicated by the effects of </a:t>
            </a:r>
            <a:r>
              <a:rPr lang="en-IN" dirty="0" err="1" smtClean="0"/>
              <a:t>CaMKII</a:t>
            </a:r>
            <a:r>
              <a:rPr lang="en-IN" dirty="0" smtClean="0"/>
              <a:t>, which influences some of the same targets and processes as </a:t>
            </a:r>
            <a:r>
              <a:rPr lang="en-IN" dirty="0" err="1" smtClean="0"/>
              <a:t>CaM</a:t>
            </a:r>
            <a:r>
              <a:rPr lang="en-IN" dirty="0" smtClean="0"/>
              <a:t> itself </a:t>
            </a:r>
            <a:r>
              <a:rPr lang="en-IN" dirty="0" err="1" smtClean="0"/>
              <a:t>does.</a:t>
            </a:r>
            <a:r>
              <a:rPr lang="en-IN" sz="1200" kern="1200" baseline="0" dirty="0" err="1" smtClean="0">
                <a:solidFill>
                  <a:schemeClr val="tx1"/>
                </a:solidFill>
                <a:latin typeface="+mn-lt"/>
                <a:ea typeface="+mn-ea"/>
                <a:cs typeface="+mn-cs"/>
              </a:rPr>
              <a:t>Role</a:t>
            </a:r>
            <a:r>
              <a:rPr lang="en-IN" sz="1200" kern="1200" baseline="0" dirty="0" smtClean="0">
                <a:solidFill>
                  <a:schemeClr val="tx1"/>
                </a:solidFill>
                <a:latin typeface="+mn-lt"/>
                <a:ea typeface="+mn-ea"/>
                <a:cs typeface="+mn-cs"/>
              </a:rPr>
              <a:t> of </a:t>
            </a:r>
            <a:r>
              <a:rPr lang="en-IN" sz="1200" kern="1200" baseline="0" dirty="0" err="1" smtClean="0">
                <a:solidFill>
                  <a:schemeClr val="tx1"/>
                </a:solidFill>
                <a:latin typeface="+mn-lt"/>
                <a:ea typeface="+mn-ea"/>
                <a:cs typeface="+mn-cs"/>
              </a:rPr>
              <a:t>CaM</a:t>
            </a:r>
            <a:r>
              <a:rPr lang="en-IN" sz="1200" kern="1200" baseline="0" dirty="0" smtClean="0">
                <a:solidFill>
                  <a:schemeClr val="tx1"/>
                </a:solidFill>
                <a:latin typeface="+mn-lt"/>
                <a:ea typeface="+mn-ea"/>
                <a:cs typeface="+mn-cs"/>
              </a:rPr>
              <a:t> and its </a:t>
            </a:r>
            <a:r>
              <a:rPr lang="en-IN" sz="1200" kern="1200" baseline="0" dirty="0" err="1" smtClean="0">
                <a:solidFill>
                  <a:schemeClr val="tx1"/>
                </a:solidFill>
                <a:latin typeface="+mn-lt"/>
                <a:ea typeface="+mn-ea"/>
                <a:cs typeface="+mn-cs"/>
              </a:rPr>
              <a:t>kinase</a:t>
            </a:r>
            <a:r>
              <a:rPr lang="en-IN" sz="1200" kern="1200" baseline="0" dirty="0" smtClean="0">
                <a:solidFill>
                  <a:schemeClr val="tx1"/>
                </a:solidFill>
                <a:latin typeface="+mn-lt"/>
                <a:ea typeface="+mn-ea"/>
                <a:cs typeface="+mn-cs"/>
              </a:rPr>
              <a:t> in regulating intracellular[Ca2+]. The rising </a:t>
            </a:r>
            <a:r>
              <a:rPr lang="en-IN" sz="1200" kern="1200" baseline="0" dirty="0" err="1" smtClean="0">
                <a:solidFill>
                  <a:schemeClr val="tx1"/>
                </a:solidFill>
                <a:latin typeface="+mn-lt"/>
                <a:ea typeface="+mn-ea"/>
                <a:cs typeface="+mn-cs"/>
              </a:rPr>
              <a:t>cytosolic</a:t>
            </a:r>
            <a:r>
              <a:rPr lang="en-IN" sz="1200" kern="1200" baseline="0" dirty="0" smtClean="0">
                <a:solidFill>
                  <a:schemeClr val="tx1"/>
                </a:solidFill>
                <a:latin typeface="+mn-lt"/>
                <a:ea typeface="+mn-ea"/>
                <a:cs typeface="+mn-cs"/>
              </a:rPr>
              <a:t> Ca2+ concentration in systole activates the Ca2+ regulatory system whereby Ca2+-</a:t>
            </a:r>
            <a:r>
              <a:rPr lang="en-IN" sz="1200" kern="1200" baseline="0" dirty="0" err="1" smtClean="0">
                <a:solidFill>
                  <a:schemeClr val="tx1"/>
                </a:solidFill>
                <a:latin typeface="+mn-lt"/>
                <a:ea typeface="+mn-ea"/>
                <a:cs typeface="+mn-cs"/>
              </a:rPr>
              <a:t>CaM</a:t>
            </a:r>
            <a:r>
              <a:rPr lang="en-IN" sz="1200" kern="1200" baseline="0" dirty="0" smtClean="0">
                <a:solidFill>
                  <a:schemeClr val="tx1"/>
                </a:solidFill>
                <a:latin typeface="+mn-lt"/>
                <a:ea typeface="+mn-ea"/>
                <a:cs typeface="+mn-cs"/>
              </a:rPr>
              <a:t> causes inactivation of L-type Ca2+ current and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current. This negative feedback system limits cellular Ca2+ gain. The effects of </a:t>
            </a:r>
            <a:r>
              <a:rPr lang="en-IN" sz="1200" kern="1200" baseline="0" dirty="0" err="1" smtClean="0">
                <a:solidFill>
                  <a:schemeClr val="tx1"/>
                </a:solidFill>
                <a:latin typeface="+mn-lt"/>
                <a:ea typeface="+mn-ea"/>
                <a:cs typeface="+mn-cs"/>
              </a:rPr>
              <a:t>CaMKII</a:t>
            </a:r>
            <a:r>
              <a:rPr lang="en-IN" sz="1200" kern="1200" baseline="0" dirty="0" smtClean="0">
                <a:solidFill>
                  <a:schemeClr val="tx1"/>
                </a:solidFill>
                <a:latin typeface="+mn-lt"/>
                <a:ea typeface="+mn-ea"/>
                <a:cs typeface="+mn-cs"/>
              </a:rPr>
              <a:t> can also modulate thesesystems.19 For example, (1) </a:t>
            </a:r>
            <a:r>
              <a:rPr lang="en-IN" sz="1200" kern="1200" baseline="0" dirty="0" err="1" smtClean="0">
                <a:solidFill>
                  <a:schemeClr val="tx1"/>
                </a:solidFill>
                <a:latin typeface="+mn-lt"/>
                <a:ea typeface="+mn-ea"/>
                <a:cs typeface="+mn-cs"/>
              </a:rPr>
              <a:t>CaMKII</a:t>
            </a:r>
            <a:r>
              <a:rPr lang="en-IN" sz="1200" kern="1200" baseline="0" dirty="0" smtClean="0">
                <a:solidFill>
                  <a:schemeClr val="tx1"/>
                </a:solidFill>
                <a:latin typeface="+mn-lt"/>
                <a:ea typeface="+mn-ea"/>
                <a:cs typeface="+mn-cs"/>
              </a:rPr>
              <a:t> limits the extent of Ca2+-dependent inactivation and enhances Ca2+ current amplitude, (2) it increases the fraction of SR Ca2+ released from the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in response to the Ca2+ current trigger (which can be </a:t>
            </a:r>
            <a:r>
              <a:rPr lang="en-IN" sz="1200" kern="1200" baseline="0" dirty="0" err="1" smtClean="0">
                <a:solidFill>
                  <a:schemeClr val="tx1"/>
                </a:solidFill>
                <a:latin typeface="+mn-lt"/>
                <a:ea typeface="+mn-ea"/>
                <a:cs typeface="+mn-cs"/>
              </a:rPr>
              <a:t>arrhythmogenic</a:t>
            </a:r>
            <a:r>
              <a:rPr lang="en-IN" sz="1200" kern="1200" baseline="0" dirty="0" smtClean="0">
                <a:solidFill>
                  <a:schemeClr val="tx1"/>
                </a:solidFill>
                <a:latin typeface="+mn-lt"/>
                <a:ea typeface="+mn-ea"/>
                <a:cs typeface="+mn-cs"/>
              </a:rPr>
              <a:t>), (3) it </a:t>
            </a:r>
            <a:r>
              <a:rPr lang="en-IN" sz="1200" kern="1200" baseline="0" dirty="0" err="1" smtClean="0">
                <a:solidFill>
                  <a:schemeClr val="tx1"/>
                </a:solidFill>
                <a:latin typeface="+mn-lt"/>
                <a:ea typeface="+mn-ea"/>
                <a:cs typeface="+mn-cs"/>
              </a:rPr>
              <a:t>phosphorylates</a:t>
            </a:r>
            <a:r>
              <a:rPr lang="en-IN" sz="1200" kern="1200" baseline="0" dirty="0" smtClean="0">
                <a:solidFill>
                  <a:schemeClr val="tx1"/>
                </a:solidFill>
                <a:latin typeface="+mn-lt"/>
                <a:ea typeface="+mn-ea"/>
                <a:cs typeface="+mn-cs"/>
              </a:rPr>
              <a:t> PLB to enhance SR Ca2+ uptake by SERCA, and (4) it can modulate Na+ and K+ channel gating in ways that are also </a:t>
            </a:r>
            <a:r>
              <a:rPr lang="en-IN" sz="1200" kern="1200" baseline="0" dirty="0" err="1" smtClean="0">
                <a:solidFill>
                  <a:schemeClr val="tx1"/>
                </a:solidFill>
                <a:latin typeface="+mn-lt"/>
                <a:ea typeface="+mn-ea"/>
                <a:cs typeface="+mn-cs"/>
              </a:rPr>
              <a:t>proarrhythmic</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48</a:t>
            </a:fld>
            <a:endParaRPr lang="en-IN"/>
          </a:p>
        </p:txBody>
      </p:sp>
    </p:spTree>
    <p:extLst>
      <p:ext uri="{BB962C8B-B14F-4D97-AF65-F5344CB8AC3E}">
        <p14:creationId xmlns:p14="http://schemas.microsoft.com/office/powerpoint/2010/main" val="68627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err="1" smtClean="0"/>
              <a:t>CaMKII</a:t>
            </a:r>
            <a:r>
              <a:rPr lang="en-IN" dirty="0" smtClean="0"/>
              <a:t> is known to be upregulated and chronically activated in numerous pathophysiologic conditions (e.g., ischemia-reperfusion, heart failure, ROSs). It has also been shown that </a:t>
            </a:r>
            <a:r>
              <a:rPr lang="en-IN" dirty="0" err="1" smtClean="0"/>
              <a:t>CaMKII</a:t>
            </a:r>
            <a:r>
              <a:rPr lang="en-IN" dirty="0" smtClean="0"/>
              <a:t>-dependent Na+ channel phosphorylation causes increased </a:t>
            </a:r>
            <a:r>
              <a:rPr lang="en-IN" dirty="0" err="1" smtClean="0"/>
              <a:t>INaL</a:t>
            </a:r>
            <a:r>
              <a:rPr lang="en-IN" dirty="0" smtClean="0"/>
              <a:t>, which may produce an acquired form of LQT3 syndrome in patients with genetically normal Na+ channels (see Fig. 21-9).19,28 At the same time, </a:t>
            </a:r>
            <a:r>
              <a:rPr lang="en-IN" dirty="0" err="1" smtClean="0"/>
              <a:t>CaMKII</a:t>
            </a:r>
            <a:r>
              <a:rPr lang="en-IN" dirty="0" smtClean="0"/>
              <a:t> also shifts Na+ channel availability to more negative voltages, enhances intermediate inactivation, and slows recovery from inactivation, all loss-of-function effects that could cause an acquired </a:t>
            </a:r>
            <a:r>
              <a:rPr lang="en-IN" dirty="0" err="1" smtClean="0"/>
              <a:t>Brugada</a:t>
            </a:r>
            <a:r>
              <a:rPr lang="en-IN" dirty="0" smtClean="0"/>
              <a:t> syndrome–like condition. Indeed, this can foster both phenotypes, depending on the heart rate: LQT syndrome at a lower heart rate and </a:t>
            </a:r>
            <a:r>
              <a:rPr lang="en-IN" dirty="0" err="1" smtClean="0"/>
              <a:t>Brugada</a:t>
            </a:r>
            <a:r>
              <a:rPr lang="en-IN" dirty="0" smtClean="0"/>
              <a:t> syndrome at a higher heart rate.19 </a:t>
            </a:r>
            <a:r>
              <a:rPr lang="en-IN" dirty="0" err="1" smtClean="0"/>
              <a:t>CaMKII</a:t>
            </a:r>
            <a:r>
              <a:rPr lang="en-IN" dirty="0" smtClean="0"/>
              <a:t> also modulates Ca2+ and K+ channel currents, and this can further promote </a:t>
            </a:r>
            <a:r>
              <a:rPr lang="en-IN" dirty="0" err="1" smtClean="0"/>
              <a:t>arrhythmogenesis</a:t>
            </a:r>
            <a:r>
              <a:rPr lang="en-IN" dirty="0" smtClean="0"/>
              <a:t> by enhancing the transmural dispersion of repolarization</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49</a:t>
            </a:fld>
            <a:endParaRPr lang="en-IN"/>
          </a:p>
        </p:txBody>
      </p:sp>
    </p:spTree>
    <p:extLst>
      <p:ext uri="{BB962C8B-B14F-4D97-AF65-F5344CB8AC3E}">
        <p14:creationId xmlns:p14="http://schemas.microsoft.com/office/powerpoint/2010/main" val="3639043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SERCA constitutes almost 90% of the SR protein. Several isoforms exist, but in cardiac myocytes the dominant form is SERCA2a. For each molecule of ATP hydrolyzed by this enzyme, two calcium ions are taken up and accumulate within the SR .SR Ca2+ uptake is the primary driver of cardiac myocyte relaxation, and reuptake starts as soon as [Ca2+]</a:t>
            </a:r>
            <a:r>
              <a:rPr lang="en-IN" dirty="0" err="1" smtClean="0"/>
              <a:t>i</a:t>
            </a:r>
            <a:r>
              <a:rPr lang="en-IN" dirty="0" smtClean="0"/>
              <a:t> begins to rise. Because Ca2+ removal is slower than Ca2+ influx and release, a characteristic rise and fall in [Ca2+]</a:t>
            </a:r>
            <a:r>
              <a:rPr lang="en-IN" dirty="0" err="1" smtClean="0"/>
              <a:t>i</a:t>
            </a:r>
            <a:r>
              <a:rPr lang="en-IN" dirty="0" smtClean="0"/>
              <a:t> called the Ca2+ transient takes place. As [Ca2+]</a:t>
            </a:r>
            <a:r>
              <a:rPr lang="en-IN" dirty="0" err="1" smtClean="0"/>
              <a:t>i</a:t>
            </a:r>
            <a:r>
              <a:rPr lang="en-IN" dirty="0" smtClean="0"/>
              <a:t> falls, Ca2+ dissociates from troponin C and this progressively switches off the myofilaments. A reduction in SERCA expression or </a:t>
            </a:r>
            <a:r>
              <a:rPr lang="en-IN" sz="1200" kern="1200" baseline="0" dirty="0" smtClean="0">
                <a:solidFill>
                  <a:schemeClr val="tx1"/>
                </a:solidFill>
                <a:latin typeface="+mn-lt"/>
                <a:ea typeface="+mn-ea"/>
                <a:cs typeface="+mn-cs"/>
              </a:rPr>
              <a:t>function (as seen in heart failure or energetic limitations) can thus directly result in slower rates of cardiac relaxation. In addition, the strength of SR Ca2+ uptake directly influences the diastolic SR Ca2+ content and [Ca2+]SR, which dictates both the sensitivity of the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and the flux rate of SR Ca2+ release. Thus SR Ca2+ uptake and release are an integrated system. </a:t>
            </a:r>
            <a:r>
              <a:rPr lang="en-IN" sz="1200" kern="1200" baseline="0" dirty="0" err="1" smtClean="0">
                <a:solidFill>
                  <a:schemeClr val="tx1"/>
                </a:solidFill>
                <a:latin typeface="+mn-lt"/>
                <a:ea typeface="+mn-ea"/>
                <a:cs typeface="+mn-cs"/>
              </a:rPr>
              <a:t>Phospholamban</a:t>
            </a:r>
            <a:r>
              <a:rPr lang="en-IN" sz="1200" kern="1200" baseline="0" dirty="0" smtClean="0">
                <a:solidFill>
                  <a:schemeClr val="tx1"/>
                </a:solidFill>
                <a:latin typeface="+mn-lt"/>
                <a:ea typeface="+mn-ea"/>
                <a:cs typeface="+mn-cs"/>
              </a:rPr>
              <a:t> (PLB) was so named by its discoverers Tada and Katz to mean “phosphate receiver.” PLB binds directly to SERCA2a, and under basal conditions this reduces the affinity of SERCA for cytosolic Ca2+, which results in weaker SR Ca2+ uptake at any given [Ca2+]</a:t>
            </a:r>
            <a:r>
              <a:rPr lang="en-IN" sz="1200" kern="1200" baseline="0" dirty="0" err="1" smtClean="0">
                <a:solidFill>
                  <a:schemeClr val="tx1"/>
                </a:solidFill>
                <a:latin typeface="+mn-lt"/>
                <a:ea typeface="+mn-ea"/>
                <a:cs typeface="+mn-cs"/>
              </a:rPr>
              <a:t>i</a:t>
            </a:r>
            <a:r>
              <a:rPr lang="en-IN" sz="1200" kern="1200" baseline="0" dirty="0" smtClean="0">
                <a:solidFill>
                  <a:schemeClr val="tx1"/>
                </a:solidFill>
                <a:latin typeface="+mn-lt"/>
                <a:ea typeface="+mn-ea"/>
                <a:cs typeface="+mn-cs"/>
              </a:rPr>
              <a:t>. However, when PLB is phosphorylated by either PKA or </a:t>
            </a:r>
            <a:r>
              <a:rPr lang="en-IN" sz="1200" kern="1200" baseline="0" dirty="0" err="1" smtClean="0">
                <a:solidFill>
                  <a:schemeClr val="tx1"/>
                </a:solidFill>
                <a:latin typeface="+mn-lt"/>
                <a:ea typeface="+mn-ea"/>
                <a:cs typeface="+mn-cs"/>
              </a:rPr>
              <a:t>CaMKII</a:t>
            </a:r>
            <a:r>
              <a:rPr lang="en-IN" sz="1200" kern="1200" baseline="0" dirty="0" smtClean="0">
                <a:solidFill>
                  <a:schemeClr val="tx1"/>
                </a:solidFill>
                <a:latin typeface="+mn-lt"/>
                <a:ea typeface="+mn-ea"/>
                <a:cs typeface="+mn-cs"/>
              </a:rPr>
              <a:t> the inhibitory effect is relieved, thereby resulting in increased rates of SR Ca2+ uptake, cardiac relaxation (</a:t>
            </a:r>
            <a:r>
              <a:rPr lang="en-IN" sz="1200" kern="1200" baseline="0" dirty="0" err="1" smtClean="0">
                <a:solidFill>
                  <a:schemeClr val="tx1"/>
                </a:solidFill>
                <a:latin typeface="+mn-lt"/>
                <a:ea typeface="+mn-ea"/>
                <a:cs typeface="+mn-cs"/>
              </a:rPr>
              <a:t>lusitropic</a:t>
            </a:r>
            <a:r>
              <a:rPr lang="en-IN" sz="1200" kern="1200" baseline="0" dirty="0" smtClean="0">
                <a:solidFill>
                  <a:schemeClr val="tx1"/>
                </a:solidFill>
                <a:latin typeface="+mn-lt"/>
                <a:ea typeface="+mn-ea"/>
                <a:cs typeface="+mn-cs"/>
              </a:rPr>
              <a:t> effect), and increased SR Ca2+ content, which drives stronger contraction. The Ca2+ taken up into the SR is stored within the SR before further release. The highly charged low-affinity Ca2+ buffer (</a:t>
            </a:r>
            <a:r>
              <a:rPr lang="en-IN" sz="1200" kern="1200" baseline="0" dirty="0" err="1" smtClean="0">
                <a:solidFill>
                  <a:schemeClr val="tx1"/>
                </a:solidFill>
                <a:latin typeface="+mn-lt"/>
                <a:ea typeface="+mn-ea"/>
                <a:cs typeface="+mn-cs"/>
              </a:rPr>
              <a:t>Kd</a:t>
            </a:r>
            <a:r>
              <a:rPr lang="en-IN" sz="1200" kern="1200" baseline="0" dirty="0" smtClean="0">
                <a:solidFill>
                  <a:schemeClr val="tx1"/>
                </a:solidFill>
                <a:latin typeface="+mn-lt"/>
                <a:ea typeface="+mn-ea"/>
                <a:cs typeface="+mn-cs"/>
              </a:rPr>
              <a:t> ≈ 600 µM) </a:t>
            </a:r>
            <a:r>
              <a:rPr lang="en-IN" sz="1200" kern="1200" baseline="0" dirty="0" err="1" smtClean="0">
                <a:solidFill>
                  <a:schemeClr val="tx1"/>
                </a:solidFill>
                <a:latin typeface="+mn-lt"/>
                <a:ea typeface="+mn-ea"/>
                <a:cs typeface="+mn-cs"/>
              </a:rPr>
              <a:t>calsequestrin</a:t>
            </a:r>
            <a:r>
              <a:rPr lang="en-IN" sz="1200" kern="1200" baseline="0" dirty="0" smtClean="0">
                <a:solidFill>
                  <a:schemeClr val="tx1"/>
                </a:solidFill>
                <a:latin typeface="+mn-lt"/>
                <a:ea typeface="+mn-ea"/>
                <a:cs typeface="+mn-cs"/>
              </a:rPr>
              <a:t> is found primarily at the </a:t>
            </a:r>
            <a:r>
              <a:rPr lang="en-IN" sz="1200" kern="1200" baseline="0" dirty="0" err="1" smtClean="0">
                <a:solidFill>
                  <a:schemeClr val="tx1"/>
                </a:solidFill>
                <a:latin typeface="+mn-lt"/>
                <a:ea typeface="+mn-ea"/>
                <a:cs typeface="+mn-cs"/>
              </a:rPr>
              <a:t>jSR</a:t>
            </a:r>
            <a:r>
              <a:rPr lang="en-IN" sz="1200" kern="1200" baseline="0" dirty="0" smtClean="0">
                <a:solidFill>
                  <a:schemeClr val="tx1"/>
                </a:solidFill>
                <a:latin typeface="+mn-lt"/>
                <a:ea typeface="+mn-ea"/>
                <a:cs typeface="+mn-cs"/>
              </a:rPr>
              <a:t> and enhances the local availability of Ca for release via the nearby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a:t>
            </a:r>
            <a:r>
              <a:rPr lang="en-IN" sz="1200" kern="1200" baseline="0" dirty="0" err="1" smtClean="0">
                <a:solidFill>
                  <a:schemeClr val="tx1"/>
                </a:solidFill>
                <a:latin typeface="+mn-lt"/>
                <a:ea typeface="+mn-ea"/>
                <a:cs typeface="+mn-cs"/>
              </a:rPr>
              <a:t>Calreticulin</a:t>
            </a:r>
            <a:r>
              <a:rPr lang="en-IN" sz="1200" kern="1200" baseline="0" dirty="0" smtClean="0">
                <a:solidFill>
                  <a:schemeClr val="tx1"/>
                </a:solidFill>
                <a:latin typeface="+mn-lt"/>
                <a:ea typeface="+mn-ea"/>
                <a:cs typeface="+mn-cs"/>
              </a:rPr>
              <a:t> is another Ca2+-storing protein that is similar in structure to </a:t>
            </a:r>
            <a:r>
              <a:rPr lang="en-IN" sz="1200" kern="1200" baseline="0" dirty="0" err="1" smtClean="0">
                <a:solidFill>
                  <a:schemeClr val="tx1"/>
                </a:solidFill>
                <a:latin typeface="+mn-lt"/>
                <a:ea typeface="+mn-ea"/>
                <a:cs typeface="+mn-cs"/>
              </a:rPr>
              <a:t>calsequestrin</a:t>
            </a:r>
            <a:r>
              <a:rPr lang="en-IN" sz="1200" kern="1200" baseline="0" dirty="0" smtClean="0">
                <a:solidFill>
                  <a:schemeClr val="tx1"/>
                </a:solidFill>
                <a:latin typeface="+mn-lt"/>
                <a:ea typeface="+mn-ea"/>
                <a:cs typeface="+mn-cs"/>
              </a:rPr>
              <a:t> and probably similar in function. There is also evidence that </a:t>
            </a:r>
            <a:r>
              <a:rPr lang="en-IN" sz="1200" kern="1200" baseline="0" dirty="0" err="1" smtClean="0">
                <a:solidFill>
                  <a:schemeClr val="tx1"/>
                </a:solidFill>
                <a:latin typeface="+mn-lt"/>
                <a:ea typeface="+mn-ea"/>
                <a:cs typeface="+mn-cs"/>
              </a:rPr>
              <a:t>calsequestrin</a:t>
            </a:r>
            <a:r>
              <a:rPr lang="en-IN" sz="1200" kern="1200" baseline="0" dirty="0" smtClean="0">
                <a:solidFill>
                  <a:schemeClr val="tx1"/>
                </a:solidFill>
                <a:latin typeface="+mn-lt"/>
                <a:ea typeface="+mn-ea"/>
                <a:cs typeface="+mn-cs"/>
              </a:rPr>
              <a:t> and two other proteins located in the SR membrane (</a:t>
            </a:r>
            <a:r>
              <a:rPr lang="en-IN" sz="1200" kern="1200" baseline="0" dirty="0" err="1" smtClean="0">
                <a:solidFill>
                  <a:schemeClr val="tx1"/>
                </a:solidFill>
                <a:latin typeface="+mn-lt"/>
                <a:ea typeface="+mn-ea"/>
                <a:cs typeface="+mn-cs"/>
              </a:rPr>
              <a:t>junctin</a:t>
            </a:r>
            <a:r>
              <a:rPr lang="en-IN" sz="1200" kern="1200" baseline="0" dirty="0" smtClean="0">
                <a:solidFill>
                  <a:schemeClr val="tx1"/>
                </a:solidFill>
                <a:latin typeface="+mn-lt"/>
                <a:ea typeface="+mn-ea"/>
                <a:cs typeface="+mn-cs"/>
              </a:rPr>
              <a:t> and </a:t>
            </a:r>
            <a:r>
              <a:rPr lang="en-IN" sz="1200" kern="1200" baseline="0" dirty="0" err="1" smtClean="0">
                <a:solidFill>
                  <a:schemeClr val="tx1"/>
                </a:solidFill>
                <a:latin typeface="+mn-lt"/>
                <a:ea typeface="+mn-ea"/>
                <a:cs typeface="+mn-cs"/>
              </a:rPr>
              <a:t>triadin</a:t>
            </a:r>
            <a:r>
              <a:rPr lang="en-IN" sz="1200" kern="1200" baseline="0" dirty="0" smtClean="0">
                <a:solidFill>
                  <a:schemeClr val="tx1"/>
                </a:solidFill>
                <a:latin typeface="+mn-lt"/>
                <a:ea typeface="+mn-ea"/>
                <a:cs typeface="+mn-cs"/>
              </a:rPr>
              <a:t>) may regulate the properties of the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and be part of the mechanism by which higher [Ca]SR enhances </a:t>
            </a:r>
            <a:r>
              <a:rPr lang="en-IN" sz="1200" kern="1200" baseline="0" dirty="0" err="1" smtClean="0">
                <a:solidFill>
                  <a:schemeClr val="tx1"/>
                </a:solidFill>
                <a:latin typeface="+mn-lt"/>
                <a:ea typeface="+mn-ea"/>
                <a:cs typeface="+mn-cs"/>
              </a:rPr>
              <a:t>RyR</a:t>
            </a:r>
            <a:r>
              <a:rPr lang="en-IN" sz="1200" kern="1200" baseline="0" dirty="0" smtClean="0">
                <a:solidFill>
                  <a:schemeClr val="tx1"/>
                </a:solidFill>
                <a:latin typeface="+mn-lt"/>
                <a:ea typeface="+mn-ea"/>
                <a:cs typeface="+mn-cs"/>
              </a:rPr>
              <a:t> opening. Reuptake by SERCA occurs everywhere in the SR membrane in the network that surrounds the myofilaments. Diffusion of Ca2+ within the SR is relatively fast, which allows restoration of [Ca2+]SR at the </a:t>
            </a:r>
            <a:r>
              <a:rPr lang="en-IN" sz="1200" kern="1200" baseline="0" dirty="0" err="1" smtClean="0">
                <a:solidFill>
                  <a:schemeClr val="tx1"/>
                </a:solidFill>
                <a:latin typeface="+mn-lt"/>
                <a:ea typeface="+mn-ea"/>
                <a:cs typeface="+mn-cs"/>
              </a:rPr>
              <a:t>jSR</a:t>
            </a:r>
            <a:r>
              <a:rPr lang="en-IN" sz="1200" kern="1200" baseline="0" dirty="0" smtClean="0">
                <a:solidFill>
                  <a:schemeClr val="tx1"/>
                </a:solidFill>
                <a:latin typeface="+mn-lt"/>
                <a:ea typeface="+mn-ea"/>
                <a:cs typeface="+mn-cs"/>
              </a:rPr>
              <a:t> to occur quickly as Ca2+ is taken back up everywhere.24 Indeed, during normal Ca2+ release, intra-SR Ca2+ diffusion is rapid enough to limit Ca2+ gradients between SR release sites in the </a:t>
            </a:r>
            <a:r>
              <a:rPr lang="en-IN" sz="1200" kern="1200" baseline="0" dirty="0" err="1" smtClean="0">
                <a:solidFill>
                  <a:schemeClr val="tx1"/>
                </a:solidFill>
                <a:latin typeface="+mn-lt"/>
                <a:ea typeface="+mn-ea"/>
                <a:cs typeface="+mn-cs"/>
              </a:rPr>
              <a:t>jSR</a:t>
            </a:r>
            <a:r>
              <a:rPr lang="en-IN" sz="1200" kern="1200" baseline="0" dirty="0" smtClean="0">
                <a:solidFill>
                  <a:schemeClr val="tx1"/>
                </a:solidFill>
                <a:latin typeface="+mn-lt"/>
                <a:ea typeface="+mn-ea"/>
                <a:cs typeface="+mn-cs"/>
              </a:rPr>
              <a:t> and the Ca2+ uptake sites. This diffusion also ensures that [Ca2+]SR is relatively uniform throughout the myocyte, which facilitates the uniformity of SR Ca2+ release and myofilament activation throughout the cell.</a:t>
            </a:r>
          </a:p>
          <a:p>
            <a:r>
              <a:rPr lang="en-IN" sz="1200" kern="1200" baseline="0" dirty="0" smtClean="0">
                <a:solidFill>
                  <a:schemeClr val="tx1"/>
                </a:solidFill>
                <a:latin typeface="+mn-lt"/>
                <a:ea typeface="+mn-ea"/>
                <a:cs typeface="+mn-cs"/>
              </a:rPr>
              <a:t>Ca2+ uptake into the SR by SERCA2a. An increased rate of uptake of</a:t>
            </a:r>
          </a:p>
          <a:p>
            <a:r>
              <a:rPr lang="en-IN" sz="1200" kern="1200" baseline="0" dirty="0" smtClean="0">
                <a:solidFill>
                  <a:schemeClr val="tx1"/>
                </a:solidFill>
                <a:latin typeface="+mn-lt"/>
                <a:ea typeface="+mn-ea"/>
                <a:cs typeface="+mn-cs"/>
              </a:rPr>
              <a:t>Ca2+ into the SR enhances the rate of relaxation (</a:t>
            </a:r>
            <a:r>
              <a:rPr lang="en-IN" sz="1200" i="1" kern="1200" baseline="0" dirty="0" err="1" smtClean="0">
                <a:solidFill>
                  <a:schemeClr val="tx1"/>
                </a:solidFill>
                <a:latin typeface="+mn-lt"/>
                <a:ea typeface="+mn-ea"/>
                <a:cs typeface="+mn-cs"/>
              </a:rPr>
              <a:t>lusitropic</a:t>
            </a:r>
            <a:r>
              <a:rPr lang="en-IN" sz="1200" i="1" kern="1200" baseline="0" dirty="0" smtClean="0">
                <a:solidFill>
                  <a:schemeClr val="tx1"/>
                </a:solidFill>
                <a:latin typeface="+mn-lt"/>
                <a:ea typeface="+mn-ea"/>
                <a:cs typeface="+mn-cs"/>
              </a:rPr>
              <a:t> effect). PLB, when </a:t>
            </a:r>
            <a:r>
              <a:rPr lang="en-IN" sz="1200" i="1" kern="1200" baseline="0" dirty="0" err="1" smtClean="0">
                <a:solidFill>
                  <a:schemeClr val="tx1"/>
                </a:solidFill>
                <a:latin typeface="+mn-lt"/>
                <a:ea typeface="+mn-ea"/>
                <a:cs typeface="+mn-cs"/>
              </a:rPr>
              <a:t>phosphorylated</a:t>
            </a:r>
            <a:endParaRPr lang="en-IN" sz="1200" i="1" kern="1200" baseline="0" dirty="0" smtClean="0">
              <a:solidFill>
                <a:schemeClr val="tx1"/>
              </a:solidFill>
              <a:latin typeface="+mn-lt"/>
              <a:ea typeface="+mn-ea"/>
              <a:cs typeface="+mn-cs"/>
            </a:endParaRPr>
          </a:p>
          <a:p>
            <a:r>
              <a:rPr lang="en-IN" sz="1200" kern="1200" baseline="0" dirty="0" smtClean="0">
                <a:solidFill>
                  <a:schemeClr val="tx1"/>
                </a:solidFill>
                <a:latin typeface="+mn-lt"/>
                <a:ea typeface="+mn-ea"/>
                <a:cs typeface="+mn-cs"/>
              </a:rPr>
              <a:t>(P), removes the inhibition exerted on the Ca2+ pump by its </a:t>
            </a:r>
            <a:r>
              <a:rPr lang="en-IN" sz="1200" kern="1200" baseline="0" dirty="0" err="1" smtClean="0">
                <a:solidFill>
                  <a:schemeClr val="tx1"/>
                </a:solidFill>
                <a:latin typeface="+mn-lt"/>
                <a:ea typeface="+mn-ea"/>
                <a:cs typeface="+mn-cs"/>
              </a:rPr>
              <a:t>dephosphorylated</a:t>
            </a:r>
            <a:r>
              <a:rPr lang="en-IN" sz="1200" kern="1200" baseline="0" dirty="0" smtClean="0">
                <a:solidFill>
                  <a:schemeClr val="tx1"/>
                </a:solidFill>
                <a:latin typeface="+mn-lt"/>
                <a:ea typeface="+mn-ea"/>
                <a:cs typeface="+mn-cs"/>
              </a:rPr>
              <a:t> form.</a:t>
            </a:r>
          </a:p>
          <a:p>
            <a:r>
              <a:rPr lang="en-IN" sz="1200" kern="1200" baseline="0" dirty="0" smtClean="0">
                <a:solidFill>
                  <a:schemeClr val="tx1"/>
                </a:solidFill>
                <a:latin typeface="+mn-lt"/>
                <a:ea typeface="+mn-ea"/>
                <a:cs typeface="+mn-cs"/>
              </a:rPr>
              <a:t>Thereby, Ca2+ uptake is increased either in response to enhanced </a:t>
            </a:r>
            <a:r>
              <a:rPr lang="en-IN" sz="1200" kern="1200" baseline="0" dirty="0" err="1" smtClean="0">
                <a:solidFill>
                  <a:schemeClr val="tx1"/>
                </a:solidFill>
                <a:latin typeface="+mn-lt"/>
                <a:ea typeface="+mn-ea"/>
                <a:cs typeface="+mn-cs"/>
              </a:rPr>
              <a:t>cytosolic</a:t>
            </a:r>
            <a:r>
              <a:rPr lang="en-IN" sz="1200" kern="1200" baseline="0" dirty="0" smtClean="0">
                <a:solidFill>
                  <a:schemeClr val="tx1"/>
                </a:solidFill>
                <a:latin typeface="+mn-lt"/>
                <a:ea typeface="+mn-ea"/>
                <a:cs typeface="+mn-cs"/>
              </a:rPr>
              <a:t> [Ca2+] or in</a:t>
            </a:r>
          </a:p>
          <a:p>
            <a:r>
              <a:rPr lang="en-IN" sz="1200" kern="1200" baseline="0" dirty="0" smtClean="0">
                <a:solidFill>
                  <a:schemeClr val="tx1"/>
                </a:solidFill>
                <a:latin typeface="+mn-lt"/>
                <a:ea typeface="+mn-ea"/>
                <a:cs typeface="+mn-cs"/>
              </a:rPr>
              <a:t>response to beta-adrenergic agonists or </a:t>
            </a:r>
            <a:r>
              <a:rPr lang="en-IN" sz="1200" kern="1200" baseline="0" dirty="0" err="1" smtClean="0">
                <a:solidFill>
                  <a:schemeClr val="tx1"/>
                </a:solidFill>
                <a:latin typeface="+mn-lt"/>
                <a:ea typeface="+mn-ea"/>
                <a:cs typeface="+mn-cs"/>
              </a:rPr>
              <a:t>CaMKII</a:t>
            </a:r>
            <a:r>
              <a:rPr lang="en-IN" sz="1200" kern="1200" baseline="0" dirty="0" smtClean="0">
                <a:solidFill>
                  <a:schemeClr val="tx1"/>
                </a:solidFill>
                <a:latin typeface="+mn-lt"/>
                <a:ea typeface="+mn-ea"/>
                <a:cs typeface="+mn-cs"/>
              </a:rPr>
              <a:t> activation (which can be secondary to the</a:t>
            </a:r>
          </a:p>
          <a:p>
            <a:r>
              <a:rPr lang="en-IN" sz="1200" kern="1200" baseline="0" dirty="0" smtClean="0">
                <a:solidFill>
                  <a:schemeClr val="tx1"/>
                </a:solidFill>
                <a:latin typeface="+mn-lt"/>
                <a:ea typeface="+mn-ea"/>
                <a:cs typeface="+mn-cs"/>
              </a:rPr>
              <a:t>beta-adrenergic system</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50</a:t>
            </a:fld>
            <a:endParaRPr lang="en-IN"/>
          </a:p>
        </p:txBody>
      </p:sp>
    </p:spTree>
    <p:extLst>
      <p:ext uri="{BB962C8B-B14F-4D97-AF65-F5344CB8AC3E}">
        <p14:creationId xmlns:p14="http://schemas.microsoft.com/office/powerpoint/2010/main" val="296323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dark areas crossing the cardiac </a:t>
            </a:r>
            <a:r>
              <a:rPr lang="en-IN" dirty="0" err="1" smtClean="0"/>
              <a:t>myocytes</a:t>
            </a:r>
            <a:r>
              <a:rPr lang="en-IN" dirty="0" smtClean="0"/>
              <a:t> are called </a:t>
            </a:r>
            <a:r>
              <a:rPr lang="en-IN" i="1" dirty="0" smtClean="0"/>
              <a:t>intercalated </a:t>
            </a:r>
            <a:r>
              <a:rPr lang="en-IN" i="1" dirty="0" err="1" smtClean="0"/>
              <a:t>discs.they</a:t>
            </a:r>
            <a:r>
              <a:rPr lang="en-IN" i="1" dirty="0" smtClean="0"/>
              <a:t> are actually cell membranes that </a:t>
            </a:r>
            <a:r>
              <a:rPr lang="en-IN" dirty="0" smtClean="0"/>
              <a:t>separate individual cardiac muscle cells from one </a:t>
            </a:r>
            <a:r>
              <a:rPr lang="en-IN" dirty="0" err="1" smtClean="0"/>
              <a:t>anotherAt</a:t>
            </a:r>
            <a:r>
              <a:rPr lang="en-IN" dirty="0" smtClean="0"/>
              <a:t> each intercalated disc the cell membranes fuse with one another to form permeable “communicating” junctions (gap junctions) that allow almost totally free diffusion of ions</a:t>
            </a:r>
          </a:p>
          <a:p>
            <a:r>
              <a:rPr lang="en-IN" dirty="0" smtClean="0"/>
              <a:t> Therefore action potentials travel easily from one cardiac muscle cell to the next</a:t>
            </a:r>
          </a:p>
          <a:p>
            <a:r>
              <a:rPr lang="en-IN"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IN" i="1"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7</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51</a:t>
            </a:fld>
            <a:endParaRPr lang="en-IN"/>
          </a:p>
        </p:txBody>
      </p:sp>
    </p:spTree>
    <p:extLst>
      <p:ext uri="{BB962C8B-B14F-4D97-AF65-F5344CB8AC3E}">
        <p14:creationId xmlns:p14="http://schemas.microsoft.com/office/powerpoint/2010/main" val="3167521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IN" dirty="0" smtClean="0"/>
              <a:t> Even when T-type channels are expressed they do not seem to target to the regions where </a:t>
            </a:r>
            <a:r>
              <a:rPr lang="en-IN" dirty="0" err="1" smtClean="0"/>
              <a:t>RyRs</a:t>
            </a:r>
            <a:r>
              <a:rPr lang="en-IN" dirty="0" smtClean="0"/>
              <a:t> are and consequently they do not participate in excitation-contraction coupling </a:t>
            </a:r>
          </a:p>
          <a:p>
            <a:pPr marL="0" marR="0" lvl="1" indent="0" algn="l" defTabSz="914400" rtl="0" eaLnBrk="1" fontAlgn="auto" latinLnBrk="0" hangingPunct="1">
              <a:lnSpc>
                <a:spcPct val="100000"/>
              </a:lnSpc>
              <a:spcBef>
                <a:spcPts val="0"/>
              </a:spcBef>
              <a:spcAft>
                <a:spcPts val="0"/>
              </a:spcAft>
              <a:buClrTx/>
              <a:buSzTx/>
              <a:buFontTx/>
              <a:buNone/>
              <a:tabLst/>
              <a:defRPr/>
            </a:pPr>
            <a:r>
              <a:rPr lang="en-IN" dirty="0" smtClean="0"/>
              <a:t> T (transient)-type channels open at a more negative voltage have short bursts of opening and do not interact with conventional Ca2+ antagonist drugs</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52</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smtClean="0"/>
          </a:p>
          <a:p>
            <a:r>
              <a:rPr lang="en-IN" dirty="0" smtClean="0"/>
              <a:t> During beta-adrenergic stimulation, cyclic adenosine monophosphate (</a:t>
            </a:r>
            <a:r>
              <a:rPr lang="en-IN" dirty="0" err="1" smtClean="0"/>
              <a:t>cAMP</a:t>
            </a:r>
            <a:r>
              <a:rPr lang="en-IN" dirty="0" smtClean="0"/>
              <a:t>) and PKA activity increases and results in phosphorylation of the Ca2+ channel and alteration of its gating properties. Notably, most of the molecular components of this beta-adrenergic receptor–</a:t>
            </a:r>
            <a:r>
              <a:rPr lang="en-IN" dirty="0" err="1" smtClean="0"/>
              <a:t>cAMP</a:t>
            </a:r>
            <a:r>
              <a:rPr lang="en-IN" dirty="0" smtClean="0"/>
              <a:t>-PKA and phosphatase pathway are localized right at the L-type Ca2+ channel, which facilitates rapid sympathetic activation of changes in </a:t>
            </a:r>
            <a:r>
              <a:rPr lang="en-IN" dirty="0" err="1" smtClean="0"/>
              <a:t>ICa</a:t>
            </a:r>
            <a:r>
              <a:rPr lang="en-IN" dirty="0" smtClean="0"/>
              <a:t>. PKA-dependent phosphorylation of the channel shifts activation (and inactivation) to more negative voltages and increases the open time of the channel. This combination can greatly increase </a:t>
            </a:r>
            <a:r>
              <a:rPr lang="en-IN" dirty="0" err="1" smtClean="0"/>
              <a:t>ICa</a:t>
            </a:r>
            <a:r>
              <a:rPr lang="en-IN" dirty="0" smtClean="0"/>
              <a:t>, which can increase both the fraction of SR Ca2+ release and the Ca2+ load of the cell and SR (to further enhance the Ca2+ transient amplitude and inotropic state).</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53</a:t>
            </a:fld>
            <a:endParaRPr lang="en-IN"/>
          </a:p>
        </p:txBody>
      </p:sp>
    </p:spTree>
    <p:extLst>
      <p:ext uri="{BB962C8B-B14F-4D97-AF65-F5344CB8AC3E}">
        <p14:creationId xmlns:p14="http://schemas.microsoft.com/office/powerpoint/2010/main" val="4139060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IN" dirty="0" err="1" smtClean="0"/>
              <a:t>INaL</a:t>
            </a:r>
            <a:r>
              <a:rPr lang="en-IN" dirty="0" smtClean="0"/>
              <a:t> constitutes a significant inward current during the plateau phase of the action potential</a:t>
            </a:r>
          </a:p>
          <a:p>
            <a:pPr lvl="1"/>
            <a:r>
              <a:rPr lang="en-IN" dirty="0" smtClean="0"/>
              <a:t>Under </a:t>
            </a:r>
            <a:r>
              <a:rPr lang="en-IN" dirty="0" err="1" smtClean="0"/>
              <a:t>pathophysiologic</a:t>
            </a:r>
            <a:r>
              <a:rPr lang="en-IN" dirty="0" smtClean="0"/>
              <a:t> conditions the amount of </a:t>
            </a:r>
            <a:r>
              <a:rPr lang="en-IN" dirty="0" err="1" smtClean="0"/>
              <a:t>INaL</a:t>
            </a:r>
            <a:r>
              <a:rPr lang="en-IN" dirty="0" smtClean="0"/>
              <a:t> can increase significantly and this can result in acquired long-QT (LQT) syndrome and also cause Na+ and Ca2+ loading of </a:t>
            </a:r>
            <a:r>
              <a:rPr lang="en-IN" dirty="0" err="1" smtClean="0"/>
              <a:t>myocytes</a:t>
            </a:r>
            <a:r>
              <a:rPr lang="en-IN" dirty="0" smtClean="0"/>
              <a:t> which carries additional </a:t>
            </a:r>
            <a:r>
              <a:rPr lang="en-IN" dirty="0" err="1" smtClean="0"/>
              <a:t>arrhythmogenic</a:t>
            </a:r>
            <a:r>
              <a:rPr lang="en-IN" dirty="0" smtClean="0"/>
              <a:t> potential</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54</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IN" dirty="0" smtClean="0"/>
              <a:t>To maintain steady-state Ca2+ and Na+ balance, the amount of Ca2+ and Na+ entering during each action potential must be exactly balanced by efflux before the next beat</a:t>
            </a:r>
          </a:p>
          <a:p>
            <a:pPr marL="285750" indent="-285750"/>
            <a:r>
              <a:rPr lang="en-IN" dirty="0" smtClean="0"/>
              <a:t> </a:t>
            </a:r>
          </a:p>
          <a:p>
            <a:pPr marL="285750" indent="-285750">
              <a:buFont typeface="Arial" panose="020B0604020202020204" pitchFamily="34" charset="0"/>
              <a:buChar char="•"/>
            </a:pPr>
            <a:r>
              <a:rPr lang="en-IN" dirty="0" smtClean="0"/>
              <a:t> NCX is responsible for extruding most of the Ca2+ that entered via </a:t>
            </a:r>
            <a:r>
              <a:rPr lang="en-IN" dirty="0" err="1" smtClean="0"/>
              <a:t>ICa</a:t>
            </a:r>
            <a:r>
              <a:rPr lang="en-IN" dirty="0" smtClean="0"/>
              <a:t> and NCX whereas a minor fraction is extruded by the plasma membrane Ca2+-</a:t>
            </a:r>
            <a:r>
              <a:rPr lang="en-IN" dirty="0" err="1" smtClean="0"/>
              <a:t>ATPase</a:t>
            </a:r>
            <a:r>
              <a:rPr lang="en-IN" dirty="0" smtClean="0"/>
              <a:t> (PMCA)</a:t>
            </a:r>
          </a:p>
          <a:p>
            <a:pPr marL="285750" indent="-285750">
              <a:buFont typeface="Arial" panose="020B0604020202020204" pitchFamily="34" charset="0"/>
              <a:buChar char="•"/>
            </a:pPr>
            <a:endParaRPr lang="en-IN" dirty="0" smtClean="0"/>
          </a:p>
          <a:p>
            <a:pPr marL="285750" indent="-285750">
              <a:buFont typeface="Arial" panose="020B0604020202020204" pitchFamily="34" charset="0"/>
              <a:buChar char="•"/>
            </a:pPr>
            <a:r>
              <a:rPr lang="en-IN" dirty="0" smtClean="0"/>
              <a:t> NCX uses the inward [Na+] electrochemical gradient from 3 Na+ ions to pump each Ca2+ ion into the extracellular space against a large electrochemical gradient (and PMCA uses 1 ATP to pump each Ca2+ ion)</a:t>
            </a:r>
          </a:p>
          <a:p>
            <a:pPr marL="285750" indent="-285750">
              <a:buFont typeface="Arial" panose="020B0604020202020204" pitchFamily="34" charset="0"/>
              <a:buChar char="•"/>
            </a:pPr>
            <a:endParaRPr lang="en-IN" dirty="0" smtClean="0"/>
          </a:p>
          <a:p>
            <a:pPr marL="285750" indent="-285750">
              <a:buFont typeface="Arial" panose="020B0604020202020204" pitchFamily="34" charset="0"/>
              <a:buChar char="•"/>
            </a:pPr>
            <a:r>
              <a:rPr lang="en-IN" dirty="0" smtClean="0"/>
              <a:t>The main mechanism for extruding Na+ from the cell is </a:t>
            </a:r>
            <a:r>
              <a:rPr lang="en-IN" dirty="0" err="1" smtClean="0"/>
              <a:t>Na+,K</a:t>
            </a:r>
            <a:r>
              <a:rPr lang="en-IN" dirty="0" smtClean="0"/>
              <a:t>+ </a:t>
            </a:r>
            <a:r>
              <a:rPr lang="en-IN" dirty="0" err="1" smtClean="0"/>
              <a:t>ATPase</a:t>
            </a:r>
            <a:r>
              <a:rPr lang="en-IN" dirty="0" smtClean="0"/>
              <a:t> which pumps 3 Na+ ions out for each ATP consumed</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55</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During the normal heartbeat, Na+ enters the </a:t>
            </a:r>
            <a:r>
              <a:rPr lang="en-IN" dirty="0" err="1" smtClean="0"/>
              <a:t>myocyte</a:t>
            </a:r>
            <a:r>
              <a:rPr lang="en-IN" dirty="0" smtClean="0"/>
              <a:t> mainly via Na+ channels and NCX with NCX being quantitatively most important </a:t>
            </a:r>
          </a:p>
          <a:p>
            <a:r>
              <a:rPr lang="en-IN" dirty="0" smtClean="0"/>
              <a:t>Na+ influx is matched by an equal Na+ efflux, mediated mainly via </a:t>
            </a:r>
            <a:r>
              <a:rPr lang="en-IN" dirty="0" err="1" smtClean="0"/>
              <a:t>sarcolemmal</a:t>
            </a:r>
            <a:r>
              <a:rPr lang="en-IN" dirty="0" smtClean="0"/>
              <a:t> </a:t>
            </a:r>
            <a:r>
              <a:rPr lang="en-IN" dirty="0" err="1" smtClean="0"/>
              <a:t>Na+,K+ATPase</a:t>
            </a:r>
            <a:r>
              <a:rPr lang="en-IN" dirty="0" smtClean="0"/>
              <a:t>, or the Na+ pump</a:t>
            </a:r>
          </a:p>
          <a:p>
            <a:r>
              <a:rPr lang="en-IN" dirty="0" smtClean="0"/>
              <a:t>The Na+ pump transports 3 Na+ ions out and 2 K+ ions in per ATP molecule used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 During this process, one positive charge leaves the cell, and thus </a:t>
            </a:r>
            <a:r>
              <a:rPr lang="en-IN" dirty="0" err="1" smtClean="0"/>
              <a:t>Na+,K</a:t>
            </a:r>
            <a:r>
              <a:rPr lang="en-IN" dirty="0" smtClean="0"/>
              <a:t>+-</a:t>
            </a:r>
            <a:r>
              <a:rPr lang="en-IN" dirty="0" err="1" smtClean="0"/>
              <a:t>ATPase</a:t>
            </a:r>
            <a:r>
              <a:rPr lang="en-IN" dirty="0" smtClean="0"/>
              <a:t> is </a:t>
            </a:r>
            <a:r>
              <a:rPr lang="en-IN" dirty="0" err="1" smtClean="0"/>
              <a:t>electrogenic</a:t>
            </a:r>
            <a:r>
              <a:rPr lang="en-IN" dirty="0" smtClean="0"/>
              <a:t> and carries an outward current</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Digitalis glycosides inhibit </a:t>
            </a:r>
            <a:r>
              <a:rPr lang="en-IN" dirty="0" err="1" smtClean="0"/>
              <a:t>Na+,K</a:t>
            </a:r>
            <a:r>
              <a:rPr lang="en-IN" dirty="0" smtClean="0"/>
              <a:t>+-</a:t>
            </a:r>
            <a:r>
              <a:rPr lang="en-IN" dirty="0" err="1" smtClean="0"/>
              <a:t>ATPase</a:t>
            </a:r>
            <a:r>
              <a:rPr lang="en-IN" dirty="0" smtClean="0"/>
              <a:t> and have been used for more than 200 years as a cardiac </a:t>
            </a:r>
            <a:r>
              <a:rPr lang="en-IN" dirty="0" err="1" smtClean="0"/>
              <a:t>inotropic</a:t>
            </a:r>
            <a:r>
              <a:rPr lang="en-IN" dirty="0" smtClean="0"/>
              <a:t> drug for the treatment of heart failure (although their use has diminished in recent years). Partial inhibition of </a:t>
            </a:r>
            <a:r>
              <a:rPr lang="en-IN" dirty="0" err="1" smtClean="0"/>
              <a:t>Na+,K</a:t>
            </a:r>
            <a:r>
              <a:rPr lang="en-IN" dirty="0" smtClean="0"/>
              <a:t>+-</a:t>
            </a:r>
            <a:r>
              <a:rPr lang="en-IN" dirty="0" err="1" smtClean="0"/>
              <a:t>ATPase</a:t>
            </a:r>
            <a:r>
              <a:rPr lang="en-IN" dirty="0" smtClean="0"/>
              <a:t> causes an increase in [Na+]</a:t>
            </a:r>
            <a:r>
              <a:rPr lang="en-IN" dirty="0" err="1" smtClean="0"/>
              <a:t>i</a:t>
            </a:r>
            <a:r>
              <a:rPr lang="en-IN" dirty="0" smtClean="0"/>
              <a:t> in </a:t>
            </a:r>
            <a:r>
              <a:rPr lang="en-IN" dirty="0" err="1" smtClean="0"/>
              <a:t>myocytes</a:t>
            </a:r>
            <a:r>
              <a:rPr lang="en-IN" dirty="0" smtClean="0"/>
              <a:t>, and this limits the ability of NCX to extrude Ca2+, which results in enhanced </a:t>
            </a:r>
            <a:r>
              <a:rPr lang="en-IN" dirty="0" err="1" smtClean="0"/>
              <a:t>myocyte</a:t>
            </a:r>
            <a:r>
              <a:rPr lang="en-IN" dirty="0" smtClean="0"/>
              <a:t> and SR Ca2+ loading and release. A limitation with this approach is that there is a narrow therapeutic range and too much inhibition can lead to </a:t>
            </a:r>
            <a:r>
              <a:rPr lang="en-IN" dirty="0" err="1" smtClean="0"/>
              <a:t>myocyte</a:t>
            </a:r>
            <a:r>
              <a:rPr lang="en-IN" dirty="0" smtClean="0"/>
              <a:t> Ca2+ overload and trigger arrhythmias</a:t>
            </a:r>
          </a:p>
          <a:p>
            <a:endParaRPr lang="en-IN" dirty="0" smtClean="0"/>
          </a:p>
          <a:p>
            <a:r>
              <a:rPr lang="en-IN" dirty="0" smtClean="0"/>
              <a:t>.</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56</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The pumping effectiveness of the heart also is controlled by the </a:t>
            </a:r>
            <a:r>
              <a:rPr lang="en-IN" sz="1200" i="1" kern="1200" baseline="0" dirty="0" smtClean="0">
                <a:solidFill>
                  <a:schemeClr val="tx1"/>
                </a:solidFill>
                <a:latin typeface="+mn-lt"/>
                <a:ea typeface="+mn-ea"/>
                <a:cs typeface="+mn-cs"/>
              </a:rPr>
              <a:t>sympathetic and parasympathetic (</a:t>
            </a:r>
            <a:r>
              <a:rPr lang="en-IN" sz="1200" i="1" kern="1200" baseline="0" dirty="0" err="1" smtClean="0">
                <a:solidFill>
                  <a:schemeClr val="tx1"/>
                </a:solidFill>
                <a:latin typeface="+mn-lt"/>
                <a:ea typeface="+mn-ea"/>
                <a:cs typeface="+mn-cs"/>
              </a:rPr>
              <a:t>vagus</a:t>
            </a:r>
            <a:r>
              <a:rPr lang="en-IN" sz="1200" i="1" kern="1200" baseline="0" dirty="0" smtClean="0">
                <a:solidFill>
                  <a:schemeClr val="tx1"/>
                </a:solidFill>
                <a:latin typeface="+mn-lt"/>
                <a:ea typeface="+mn-ea"/>
                <a:cs typeface="+mn-cs"/>
              </a:rPr>
              <a:t>) nerves, which abundantly supply the heart, as </a:t>
            </a:r>
            <a:r>
              <a:rPr lang="en-IN" sz="1200" kern="1200" baseline="0" dirty="0" smtClean="0">
                <a:solidFill>
                  <a:schemeClr val="tx1"/>
                </a:solidFill>
                <a:latin typeface="+mn-lt"/>
                <a:ea typeface="+mn-ea"/>
                <a:cs typeface="+mn-cs"/>
              </a:rPr>
              <a:t>shown in Figure 9–10. For given levels of input </a:t>
            </a:r>
            <a:r>
              <a:rPr lang="en-IN" sz="1200" kern="1200" baseline="0" dirty="0" err="1" smtClean="0">
                <a:solidFill>
                  <a:schemeClr val="tx1"/>
                </a:solidFill>
                <a:latin typeface="+mn-lt"/>
                <a:ea typeface="+mn-ea"/>
                <a:cs typeface="+mn-cs"/>
              </a:rPr>
              <a:t>atrial</a:t>
            </a:r>
            <a:r>
              <a:rPr lang="en-IN" sz="1200" kern="1200" baseline="0" dirty="0" smtClean="0">
                <a:solidFill>
                  <a:schemeClr val="tx1"/>
                </a:solidFill>
                <a:latin typeface="+mn-lt"/>
                <a:ea typeface="+mn-ea"/>
                <a:cs typeface="+mn-cs"/>
              </a:rPr>
              <a:t> pressure, the amount of blood pumped each minute</a:t>
            </a:r>
            <a:r>
              <a:rPr lang="en-IN" sz="1200" i="1" kern="1200" baseline="0" dirty="0" smtClean="0">
                <a:solidFill>
                  <a:schemeClr val="tx1"/>
                </a:solidFill>
                <a:latin typeface="+mn-lt"/>
                <a:ea typeface="+mn-ea"/>
                <a:cs typeface="+mn-cs"/>
              </a:rPr>
              <a:t>(cardiac output) often can be increased more than 100 </a:t>
            </a:r>
            <a:r>
              <a:rPr lang="en-IN" sz="1200" kern="1200" baseline="0" dirty="0" smtClean="0">
                <a:solidFill>
                  <a:schemeClr val="tx1"/>
                </a:solidFill>
                <a:latin typeface="+mn-lt"/>
                <a:ea typeface="+mn-ea"/>
                <a:cs typeface="+mn-cs"/>
              </a:rPr>
              <a:t>per cent by sympathetic stimulation. By contrast, the output can be decreased to as low as zero or almost</a:t>
            </a:r>
          </a:p>
          <a:p>
            <a:r>
              <a:rPr lang="en-IN" sz="1200" kern="1200" baseline="0" dirty="0" smtClean="0">
                <a:solidFill>
                  <a:schemeClr val="tx1"/>
                </a:solidFill>
                <a:latin typeface="+mn-lt"/>
                <a:ea typeface="+mn-ea"/>
                <a:cs typeface="+mn-cs"/>
              </a:rPr>
              <a:t>zero by </a:t>
            </a:r>
            <a:r>
              <a:rPr lang="en-IN" sz="1200" kern="1200" baseline="0" dirty="0" err="1" smtClean="0">
                <a:solidFill>
                  <a:schemeClr val="tx1"/>
                </a:solidFill>
                <a:latin typeface="+mn-lt"/>
                <a:ea typeface="+mn-ea"/>
                <a:cs typeface="+mn-cs"/>
              </a:rPr>
              <a:t>vagal</a:t>
            </a:r>
            <a:r>
              <a:rPr lang="en-IN" sz="1200" kern="1200" baseline="0" dirty="0" smtClean="0">
                <a:solidFill>
                  <a:schemeClr val="tx1"/>
                </a:solidFill>
                <a:latin typeface="+mn-lt"/>
                <a:ea typeface="+mn-ea"/>
                <a:cs typeface="+mn-cs"/>
              </a:rPr>
              <a:t> (parasympathetic) stimulation.</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62</a:t>
            </a:fld>
            <a:endParaRPr lang="en-I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activity</a:t>
            </a:r>
          </a:p>
          <a:p>
            <a:r>
              <a:rPr lang="en-IN" dirty="0" smtClean="0"/>
              <a:t>of </a:t>
            </a:r>
            <a:r>
              <a:rPr lang="en-IN" dirty="0" err="1" smtClean="0"/>
              <a:t>adenylyl</a:t>
            </a:r>
            <a:r>
              <a:rPr lang="en-IN" dirty="0" smtClean="0"/>
              <a:t> </a:t>
            </a:r>
            <a:r>
              <a:rPr lang="en-IN" dirty="0" err="1" smtClean="0"/>
              <a:t>cyclase</a:t>
            </a:r>
            <a:r>
              <a:rPr lang="en-IN" dirty="0" smtClean="0"/>
              <a:t> is controlled by two different G protein complexes,</a:t>
            </a:r>
          </a:p>
          <a:p>
            <a:r>
              <a:rPr lang="en-IN" dirty="0" smtClean="0"/>
              <a:t>namely, Gs, which stimulates, and </a:t>
            </a:r>
            <a:r>
              <a:rPr lang="en-IN" dirty="0" err="1" smtClean="0"/>
              <a:t>Gi</a:t>
            </a:r>
            <a:r>
              <a:rPr lang="en-IN" dirty="0" smtClean="0"/>
              <a:t>, which inhibits</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63</a:t>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Catecholamine stimulation → beta receptor → molecular changes → binding of GTP to the </a:t>
            </a:r>
            <a:r>
              <a:rPr lang="en-IN" sz="1200" kern="1200" baseline="0" dirty="0" err="1" smtClean="0">
                <a:solidFill>
                  <a:schemeClr val="tx1"/>
                </a:solidFill>
                <a:latin typeface="+mn-lt"/>
                <a:ea typeface="+mn-ea"/>
                <a:cs typeface="+mn-cs"/>
              </a:rPr>
              <a:t>αs</a:t>
            </a:r>
            <a:r>
              <a:rPr lang="en-IN" sz="1200" kern="1200" baseline="0" dirty="0" smtClean="0">
                <a:solidFill>
                  <a:schemeClr val="tx1"/>
                </a:solidFill>
                <a:latin typeface="+mn-lt"/>
                <a:ea typeface="+mn-ea"/>
                <a:cs typeface="+mn-cs"/>
              </a:rPr>
              <a:t> subunit of G protein → GTP-</a:t>
            </a:r>
            <a:r>
              <a:rPr lang="en-IN" sz="1200" kern="1200" baseline="0" dirty="0" err="1" smtClean="0">
                <a:solidFill>
                  <a:schemeClr val="tx1"/>
                </a:solidFill>
                <a:latin typeface="+mn-lt"/>
                <a:ea typeface="+mn-ea"/>
                <a:cs typeface="+mn-cs"/>
              </a:rPr>
              <a:t>αs</a:t>
            </a:r>
            <a:r>
              <a:rPr lang="en-IN" sz="1200" kern="1200" baseline="0" dirty="0" smtClean="0">
                <a:solidFill>
                  <a:schemeClr val="tx1"/>
                </a:solidFill>
                <a:latin typeface="+mn-lt"/>
                <a:ea typeface="+mn-ea"/>
                <a:cs typeface="+mn-cs"/>
              </a:rPr>
              <a:t> subunit stimulating </a:t>
            </a:r>
            <a:r>
              <a:rPr lang="en-IN" sz="1200" kern="1200" baseline="0" dirty="0" err="1" smtClean="0">
                <a:solidFill>
                  <a:schemeClr val="tx1"/>
                </a:solidFill>
                <a:latin typeface="+mn-lt"/>
                <a:ea typeface="+mn-ea"/>
                <a:cs typeface="+mn-cs"/>
              </a:rPr>
              <a:t>adenylyl</a:t>
            </a:r>
            <a:r>
              <a:rPr lang="en-IN" sz="1200" kern="1200" baseline="0" dirty="0" smtClean="0">
                <a:solidFill>
                  <a:schemeClr val="tx1"/>
                </a:solidFill>
                <a:latin typeface="+mn-lt"/>
                <a:ea typeface="+mn-ea"/>
                <a:cs typeface="+mn-cs"/>
              </a:rPr>
              <a:t> </a:t>
            </a:r>
            <a:r>
              <a:rPr lang="en-IN" sz="1200" kern="1200" baseline="0" dirty="0" err="1" smtClean="0">
                <a:solidFill>
                  <a:schemeClr val="tx1"/>
                </a:solidFill>
                <a:latin typeface="+mn-lt"/>
                <a:ea typeface="+mn-ea"/>
                <a:cs typeface="+mn-cs"/>
              </a:rPr>
              <a:t>cyclase</a:t>
            </a:r>
            <a:r>
              <a:rPr lang="en-IN" sz="1200" kern="1200" baseline="0" dirty="0" smtClean="0">
                <a:solidFill>
                  <a:schemeClr val="tx1"/>
                </a:solidFill>
                <a:latin typeface="+mn-lt"/>
                <a:ea typeface="+mn-ea"/>
                <a:cs typeface="+mn-cs"/>
              </a:rPr>
              <a:t> → formation of </a:t>
            </a:r>
            <a:r>
              <a:rPr lang="en-IN" sz="1200" kern="1200" baseline="0" dirty="0" err="1" smtClean="0">
                <a:solidFill>
                  <a:schemeClr val="tx1"/>
                </a:solidFill>
                <a:latin typeface="+mn-lt"/>
                <a:ea typeface="+mn-ea"/>
                <a:cs typeface="+mn-cs"/>
              </a:rPr>
              <a:t>cAMP</a:t>
            </a:r>
            <a:r>
              <a:rPr lang="en-IN" sz="1200" kern="1200" baseline="0" dirty="0" smtClean="0">
                <a:solidFill>
                  <a:schemeClr val="tx1"/>
                </a:solidFill>
                <a:latin typeface="+mn-lt"/>
                <a:ea typeface="+mn-ea"/>
                <a:cs typeface="+mn-cs"/>
              </a:rPr>
              <a:t> from ATP → activation of </a:t>
            </a:r>
            <a:r>
              <a:rPr lang="en-IN" sz="1200" kern="1200" baseline="0" dirty="0" err="1" smtClean="0">
                <a:solidFill>
                  <a:schemeClr val="tx1"/>
                </a:solidFill>
                <a:latin typeface="+mn-lt"/>
                <a:ea typeface="+mn-ea"/>
                <a:cs typeface="+mn-cs"/>
              </a:rPr>
              <a:t>cAMP</a:t>
            </a:r>
            <a:r>
              <a:rPr lang="en-IN" sz="1200" kern="1200" baseline="0" dirty="0" smtClean="0">
                <a:solidFill>
                  <a:schemeClr val="tx1"/>
                </a:solidFill>
                <a:latin typeface="+mn-lt"/>
                <a:ea typeface="+mn-ea"/>
                <a:cs typeface="+mn-cs"/>
              </a:rPr>
              <a:t>-dependent PKA, locally bound by an AKAP → </a:t>
            </a:r>
            <a:r>
              <a:rPr lang="en-IN" sz="1200" kern="1200" baseline="0" dirty="0" err="1" smtClean="0">
                <a:solidFill>
                  <a:schemeClr val="tx1"/>
                </a:solidFill>
                <a:latin typeface="+mn-lt"/>
                <a:ea typeface="+mn-ea"/>
                <a:cs typeface="+mn-cs"/>
              </a:rPr>
              <a:t>phosphorylation</a:t>
            </a:r>
            <a:r>
              <a:rPr lang="en-IN" sz="1200" kern="1200" baseline="0" dirty="0" smtClean="0">
                <a:solidFill>
                  <a:schemeClr val="tx1"/>
                </a:solidFill>
                <a:latin typeface="+mn-lt"/>
                <a:ea typeface="+mn-ea"/>
                <a:cs typeface="+mn-cs"/>
              </a:rPr>
              <a:t> of the target </a:t>
            </a:r>
            <a:r>
              <a:rPr lang="en-IN" sz="1200" kern="1200" baseline="0" dirty="0" err="1" smtClean="0">
                <a:solidFill>
                  <a:schemeClr val="tx1"/>
                </a:solidFill>
                <a:latin typeface="+mn-lt"/>
                <a:ea typeface="+mn-ea"/>
                <a:cs typeface="+mn-cs"/>
              </a:rPr>
              <a:t>proteins.The</a:t>
            </a:r>
            <a:r>
              <a:rPr lang="en-IN" sz="1200" kern="1200" baseline="0" dirty="0" smtClean="0">
                <a:solidFill>
                  <a:schemeClr val="tx1"/>
                </a:solidFill>
                <a:latin typeface="+mn-lt"/>
                <a:ea typeface="+mn-ea"/>
                <a:cs typeface="+mn-cs"/>
              </a:rPr>
              <a:t> L-type Ca2+ channel is rapidly </a:t>
            </a:r>
            <a:r>
              <a:rPr lang="en-IN" sz="1200" kern="1200" baseline="0" dirty="0" err="1" smtClean="0">
                <a:solidFill>
                  <a:schemeClr val="tx1"/>
                </a:solidFill>
                <a:latin typeface="+mn-lt"/>
                <a:ea typeface="+mn-ea"/>
                <a:cs typeface="+mn-cs"/>
              </a:rPr>
              <a:t>phosphorylated</a:t>
            </a:r>
            <a:r>
              <a:rPr lang="en-IN" sz="1200" kern="1200" baseline="0" dirty="0" smtClean="0">
                <a:solidFill>
                  <a:schemeClr val="tx1"/>
                </a:solidFill>
                <a:latin typeface="+mn-lt"/>
                <a:ea typeface="+mn-ea"/>
                <a:cs typeface="+mn-cs"/>
              </a:rPr>
              <a:t> by this cascade, which results in both a large increase in the amount of peak </a:t>
            </a:r>
            <a:r>
              <a:rPr lang="en-IN" sz="1200" kern="1200" baseline="0" dirty="0" err="1" smtClean="0">
                <a:solidFill>
                  <a:schemeClr val="tx1"/>
                </a:solidFill>
                <a:latin typeface="+mn-lt"/>
                <a:ea typeface="+mn-ea"/>
                <a:cs typeface="+mn-cs"/>
              </a:rPr>
              <a:t>ICa</a:t>
            </a:r>
            <a:r>
              <a:rPr lang="en-IN" sz="1200" kern="1200" baseline="0" dirty="0" smtClean="0">
                <a:solidFill>
                  <a:schemeClr val="tx1"/>
                </a:solidFill>
                <a:latin typeface="+mn-lt"/>
                <a:ea typeface="+mn-ea"/>
                <a:cs typeface="+mn-cs"/>
              </a:rPr>
              <a:t> and a shift in the activation voltage to more negative potentials. This increases the amount of Ca2+ that enters the cell at each beat and also enhances excitability (especially in pacemaker cells). In addition, the higher </a:t>
            </a:r>
            <a:r>
              <a:rPr lang="en-IN" sz="1200" kern="1200" baseline="0" dirty="0" err="1" smtClean="0">
                <a:solidFill>
                  <a:schemeClr val="tx1"/>
                </a:solidFill>
                <a:latin typeface="+mn-lt"/>
                <a:ea typeface="+mn-ea"/>
                <a:cs typeface="+mn-cs"/>
              </a:rPr>
              <a:t>ICa</a:t>
            </a:r>
            <a:r>
              <a:rPr lang="en-IN" sz="1200" kern="1200" baseline="0" dirty="0" smtClean="0">
                <a:solidFill>
                  <a:schemeClr val="tx1"/>
                </a:solidFill>
                <a:latin typeface="+mn-lt"/>
                <a:ea typeface="+mn-ea"/>
                <a:cs typeface="+mn-cs"/>
              </a:rPr>
              <a:t> triggers more SR Ca2+ release, but the higher peak </a:t>
            </a:r>
            <a:r>
              <a:rPr lang="en-IN" sz="1200" kern="1200" baseline="0" dirty="0" err="1" smtClean="0">
                <a:solidFill>
                  <a:schemeClr val="tx1"/>
                </a:solidFill>
                <a:latin typeface="+mn-lt"/>
                <a:ea typeface="+mn-ea"/>
                <a:cs typeface="+mn-cs"/>
              </a:rPr>
              <a:t>ICa</a:t>
            </a:r>
            <a:r>
              <a:rPr lang="en-IN" sz="1200" kern="1200" baseline="0" dirty="0" smtClean="0">
                <a:solidFill>
                  <a:schemeClr val="tx1"/>
                </a:solidFill>
                <a:latin typeface="+mn-lt"/>
                <a:ea typeface="+mn-ea"/>
                <a:cs typeface="+mn-cs"/>
              </a:rPr>
              <a:t> and SR Ca2+ release also enhances Ca-dependent inactivation of </a:t>
            </a:r>
            <a:r>
              <a:rPr lang="en-IN" sz="1200" kern="1200" baseline="0" dirty="0" err="1" smtClean="0">
                <a:solidFill>
                  <a:schemeClr val="tx1"/>
                </a:solidFill>
                <a:latin typeface="+mn-lt"/>
                <a:ea typeface="+mn-ea"/>
                <a:cs typeface="+mn-cs"/>
              </a:rPr>
              <a:t>ICa</a:t>
            </a:r>
            <a:r>
              <a:rPr lang="en-IN" sz="1200" kern="1200" baseline="0" dirty="0" smtClean="0">
                <a:solidFill>
                  <a:schemeClr val="tx1"/>
                </a:solidFill>
                <a:latin typeface="+mn-lt"/>
                <a:ea typeface="+mn-ea"/>
                <a:cs typeface="+mn-cs"/>
              </a:rPr>
              <a:t>, which limits the total amount of Ca2+ entry during the action potential. This contributes to an increased Ca2+ transient amplitude, the </a:t>
            </a:r>
            <a:r>
              <a:rPr lang="en-IN" sz="1200" kern="1200" baseline="0" dirty="0" err="1" smtClean="0">
                <a:solidFill>
                  <a:schemeClr val="tx1"/>
                </a:solidFill>
                <a:latin typeface="+mn-lt"/>
                <a:ea typeface="+mn-ea"/>
                <a:cs typeface="+mn-cs"/>
              </a:rPr>
              <a:t>inotropic</a:t>
            </a:r>
            <a:r>
              <a:rPr lang="en-IN" sz="1200" kern="1200" baseline="0" dirty="0" smtClean="0">
                <a:solidFill>
                  <a:schemeClr val="tx1"/>
                </a:solidFill>
                <a:latin typeface="+mn-lt"/>
                <a:ea typeface="+mn-ea"/>
                <a:cs typeface="+mn-cs"/>
              </a:rPr>
              <a:t> effect, and also the </a:t>
            </a:r>
            <a:r>
              <a:rPr lang="en-IN" sz="1200" kern="1200" baseline="0" dirty="0" err="1" smtClean="0">
                <a:solidFill>
                  <a:schemeClr val="tx1"/>
                </a:solidFill>
                <a:latin typeface="+mn-lt"/>
                <a:ea typeface="+mn-ea"/>
                <a:cs typeface="+mn-cs"/>
              </a:rPr>
              <a:t>chronotropic</a:t>
            </a:r>
            <a:r>
              <a:rPr lang="en-IN" sz="1200" kern="1200" baseline="0" dirty="0" smtClean="0">
                <a:solidFill>
                  <a:schemeClr val="tx1"/>
                </a:solidFill>
                <a:latin typeface="+mn-lt"/>
                <a:ea typeface="+mn-ea"/>
                <a:cs typeface="+mn-cs"/>
              </a:rPr>
              <a:t> and </a:t>
            </a:r>
            <a:r>
              <a:rPr lang="en-IN" sz="1200" kern="1200" baseline="0" dirty="0" err="1" smtClean="0">
                <a:solidFill>
                  <a:schemeClr val="tx1"/>
                </a:solidFill>
                <a:latin typeface="+mn-lt"/>
                <a:ea typeface="+mn-ea"/>
                <a:cs typeface="+mn-cs"/>
              </a:rPr>
              <a:t>dromotropic</a:t>
            </a:r>
            <a:r>
              <a:rPr lang="en-IN" sz="1200" kern="1200" baseline="0" dirty="0" smtClean="0">
                <a:solidFill>
                  <a:schemeClr val="tx1"/>
                </a:solidFill>
                <a:latin typeface="+mn-lt"/>
                <a:ea typeface="+mn-ea"/>
                <a:cs typeface="+mn-cs"/>
              </a:rPr>
              <a:t> effects of PKA.</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64</a:t>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Adenylyl</a:t>
            </a:r>
            <a:r>
              <a:rPr lang="en-IN" dirty="0" smtClean="0"/>
              <a:t> </a:t>
            </a:r>
            <a:r>
              <a:rPr lang="en-IN" dirty="0" err="1" smtClean="0"/>
              <a:t>cyclase</a:t>
            </a:r>
            <a:r>
              <a:rPr lang="en-IN" dirty="0" smtClean="0"/>
              <a:t> is a </a:t>
            </a:r>
            <a:r>
              <a:rPr lang="en-IN" dirty="0" err="1" smtClean="0"/>
              <a:t>transmembrane</a:t>
            </a:r>
            <a:r>
              <a:rPr lang="en-IN" dirty="0" smtClean="0"/>
              <a:t> enzyme (also</a:t>
            </a:r>
            <a:r>
              <a:rPr lang="en-IN" baseline="0" dirty="0" smtClean="0"/>
              <a:t> </a:t>
            </a:r>
            <a:r>
              <a:rPr lang="en-IN" dirty="0" smtClean="0"/>
              <a:t>sometimes called </a:t>
            </a:r>
            <a:r>
              <a:rPr lang="en-IN" dirty="0" err="1" smtClean="0"/>
              <a:t>adenylate</a:t>
            </a:r>
            <a:r>
              <a:rPr lang="en-IN" dirty="0" smtClean="0"/>
              <a:t> or </a:t>
            </a:r>
            <a:r>
              <a:rPr lang="en-IN" dirty="0" err="1" smtClean="0"/>
              <a:t>adenyl</a:t>
            </a:r>
            <a:r>
              <a:rPr lang="en-IN" dirty="0" smtClean="0"/>
              <a:t> </a:t>
            </a:r>
            <a:r>
              <a:rPr lang="en-IN" dirty="0" err="1" smtClean="0"/>
              <a:t>cyclase</a:t>
            </a:r>
            <a:r>
              <a:rPr lang="en-IN" dirty="0" smtClean="0"/>
              <a:t>) </a:t>
            </a:r>
            <a:r>
              <a:rPr lang="en-IN" dirty="0" err="1" smtClean="0"/>
              <a:t>thatexists</a:t>
            </a:r>
            <a:r>
              <a:rPr lang="en-IN" dirty="0" smtClean="0"/>
              <a:t> in many different </a:t>
            </a:r>
            <a:r>
              <a:rPr lang="en-IN" dirty="0" err="1" smtClean="0"/>
              <a:t>isoforms</a:t>
            </a:r>
            <a:r>
              <a:rPr lang="en-IN" dirty="0" smtClean="0"/>
              <a:t> that respond to input</a:t>
            </a:r>
            <a:r>
              <a:rPr lang="en-IN" baseline="0" dirty="0" smtClean="0"/>
              <a:t> </a:t>
            </a:r>
            <a:r>
              <a:rPr lang="en-IN" dirty="0" smtClean="0"/>
              <a:t>from G proteins. When stimulated by Gs, </a:t>
            </a:r>
            <a:r>
              <a:rPr lang="en-IN" dirty="0" err="1" smtClean="0"/>
              <a:t>adenylyl</a:t>
            </a:r>
            <a:r>
              <a:rPr lang="en-IN" dirty="0" smtClean="0"/>
              <a:t> </a:t>
            </a:r>
            <a:r>
              <a:rPr lang="en-IN" dirty="0" err="1" smtClean="0"/>
              <a:t>cyclase</a:t>
            </a:r>
            <a:r>
              <a:rPr lang="en-IN" baseline="0" dirty="0" smtClean="0"/>
              <a:t> </a:t>
            </a:r>
            <a:r>
              <a:rPr lang="en-IN" dirty="0" smtClean="0"/>
              <a:t>produces the second messenger </a:t>
            </a:r>
            <a:r>
              <a:rPr lang="en-IN" dirty="0" err="1" smtClean="0"/>
              <a:t>cAMP</a:t>
            </a:r>
            <a:r>
              <a:rPr lang="en-IN" dirty="0" smtClean="0"/>
              <a:t>, which then </a:t>
            </a:r>
            <a:r>
              <a:rPr lang="en-IN" dirty="0" err="1" smtClean="0"/>
              <a:t>actsthrough</a:t>
            </a:r>
            <a:r>
              <a:rPr lang="en-IN" dirty="0" smtClean="0"/>
              <a:t> a further series of intracellular signals and</a:t>
            </a:r>
            <a:r>
              <a:rPr lang="en-IN" baseline="0" dirty="0" smtClean="0"/>
              <a:t> </a:t>
            </a:r>
            <a:r>
              <a:rPr lang="en-IN" dirty="0" smtClean="0"/>
              <a:t>importantly the third messenger PKA to mediate the</a:t>
            </a:r>
            <a:r>
              <a:rPr lang="en-IN" baseline="0" dirty="0" smtClean="0"/>
              <a:t> </a:t>
            </a:r>
            <a:r>
              <a:rPr lang="en-IN" dirty="0" err="1" smtClean="0"/>
              <a:t>chronotropic</a:t>
            </a:r>
            <a:r>
              <a:rPr lang="en-IN" dirty="0" smtClean="0"/>
              <a:t>, </a:t>
            </a:r>
            <a:r>
              <a:rPr lang="en-IN" dirty="0" err="1" smtClean="0"/>
              <a:t>inotropic</a:t>
            </a:r>
            <a:r>
              <a:rPr lang="en-IN" dirty="0" smtClean="0"/>
              <a:t>, </a:t>
            </a:r>
            <a:r>
              <a:rPr lang="en-IN" dirty="0" err="1" smtClean="0"/>
              <a:t>lusitropic</a:t>
            </a:r>
            <a:r>
              <a:rPr lang="en-IN" dirty="0" smtClean="0"/>
              <a:t>, and </a:t>
            </a:r>
            <a:r>
              <a:rPr lang="en-IN" dirty="0" err="1" smtClean="0"/>
              <a:t>dromotropic</a:t>
            </a: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effects of beta-adrenergic agonists. In contrast, cholinergic</a:t>
            </a:r>
            <a:r>
              <a:rPr lang="en-IN" baseline="0" dirty="0" smtClean="0"/>
              <a:t> </a:t>
            </a:r>
            <a:r>
              <a:rPr lang="en-IN" dirty="0" smtClean="0"/>
              <a:t>stimulation exerts inhibitory influences, largely on</a:t>
            </a:r>
            <a:r>
              <a:rPr lang="en-IN" baseline="0" dirty="0" smtClean="0"/>
              <a:t> </a:t>
            </a:r>
            <a:r>
              <a:rPr lang="en-IN" dirty="0" smtClean="0"/>
              <a:t>the heart rate, but also on</a:t>
            </a:r>
            <a:r>
              <a:rPr lang="en-IN" baseline="0" dirty="0" smtClean="0"/>
              <a:t> </a:t>
            </a:r>
            <a:r>
              <a:rPr lang="en-IN" dirty="0" smtClean="0"/>
              <a:t>contraction, and acts at least</a:t>
            </a:r>
            <a:r>
              <a:rPr lang="en-IN" baseline="0" dirty="0" smtClean="0"/>
              <a:t> </a:t>
            </a:r>
            <a:r>
              <a:rPr lang="en-IN" dirty="0" smtClean="0"/>
              <a:t>in part by decreasing the rate of formation of </a:t>
            </a:r>
            <a:r>
              <a:rPr lang="en-IN" dirty="0" err="1" smtClean="0"/>
              <a:t>cAMP</a:t>
            </a:r>
            <a:r>
              <a:rPr lang="en-IN" dirty="0" smtClean="0"/>
              <a:t>. Another nucleotide, cyclic </a:t>
            </a:r>
            <a:r>
              <a:rPr lang="en-IN" dirty="0" err="1" smtClean="0"/>
              <a:t>guanosine</a:t>
            </a:r>
            <a:r>
              <a:rPr lang="en-IN" dirty="0" smtClean="0"/>
              <a:t> </a:t>
            </a:r>
            <a:r>
              <a:rPr lang="en-IN" dirty="0" err="1" smtClean="0"/>
              <a:t>monophosphate</a:t>
            </a:r>
            <a:r>
              <a:rPr lang="en-IN" dirty="0" smtClean="0"/>
              <a:t> (</a:t>
            </a:r>
            <a:r>
              <a:rPr lang="en-IN" dirty="0" err="1" smtClean="0"/>
              <a:t>cGMP</a:t>
            </a:r>
            <a:r>
              <a:rPr lang="en-IN" dirty="0" smtClean="0"/>
              <a:t>), acts as a second messenger for some aspects of </a:t>
            </a:r>
            <a:r>
              <a:rPr lang="en-IN" dirty="0" err="1" smtClean="0"/>
              <a:t>vagal</a:t>
            </a:r>
            <a:r>
              <a:rPr lang="en-IN" dirty="0" smtClean="0"/>
              <a:t> activity and is a second messenger involved in NO </a:t>
            </a:r>
            <a:r>
              <a:rPr lang="en-IN" dirty="0" err="1" smtClean="0"/>
              <a:t>signaling</a:t>
            </a:r>
            <a:endParaRPr lang="en-IN"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66</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Each </a:t>
            </a:r>
            <a:r>
              <a:rPr lang="en-IN" dirty="0" err="1" smtClean="0"/>
              <a:t>myocyte</a:t>
            </a:r>
            <a:r>
              <a:rPr lang="en-IN" dirty="0" smtClean="0"/>
              <a:t> is bounded by a </a:t>
            </a:r>
            <a:r>
              <a:rPr lang="it-IT" dirty="0" smtClean="0"/>
              <a:t>complex cell membrane the </a:t>
            </a:r>
            <a:r>
              <a:rPr lang="it-IT" i="1" dirty="0" smtClean="0"/>
              <a:t>sarcolemma </a:t>
            </a:r>
            <a:r>
              <a:rPr lang="en-IN" dirty="0" smtClean="0"/>
              <a:t>and is filled with </a:t>
            </a:r>
            <a:r>
              <a:rPr lang="en-IN" dirty="0" err="1" smtClean="0"/>
              <a:t>rodlike</a:t>
            </a:r>
            <a:r>
              <a:rPr lang="en-IN" dirty="0" smtClean="0"/>
              <a:t> bundles of </a:t>
            </a:r>
            <a:r>
              <a:rPr lang="en-IN" i="1" dirty="0" smtClean="0"/>
              <a:t>myofibrils </a:t>
            </a:r>
            <a:r>
              <a:rPr lang="en-IN" dirty="0" smtClean="0"/>
              <a:t>which are the contractile elements. The </a:t>
            </a:r>
            <a:r>
              <a:rPr lang="en-IN" dirty="0" err="1" smtClean="0"/>
              <a:t>myocyte</a:t>
            </a:r>
            <a:r>
              <a:rPr lang="en-IN" dirty="0" smtClean="0"/>
              <a:t> </a:t>
            </a:r>
            <a:r>
              <a:rPr lang="en-IN" dirty="0" err="1" smtClean="0"/>
              <a:t>sarcolemma</a:t>
            </a:r>
            <a:r>
              <a:rPr lang="en-IN" dirty="0" smtClean="0"/>
              <a:t> </a:t>
            </a:r>
            <a:r>
              <a:rPr lang="en-IN" dirty="0" err="1" smtClean="0"/>
              <a:t>invaginates</a:t>
            </a:r>
            <a:r>
              <a:rPr lang="en-IN" dirty="0" smtClean="0"/>
              <a:t> to form an extensive tubular network (the </a:t>
            </a:r>
            <a:r>
              <a:rPr lang="en-IN" i="1" dirty="0" smtClean="0"/>
              <a:t>T tubules) that </a:t>
            </a:r>
            <a:r>
              <a:rPr lang="en-IN" dirty="0" smtClean="0"/>
              <a:t>extends the extracellular space into the interior of the cell. Rows of mitochondria are located between the myofibrils and also immediately beneath the </a:t>
            </a:r>
            <a:r>
              <a:rPr lang="en-IN" dirty="0" err="1" smtClean="0"/>
              <a:t>sarcolemma</a:t>
            </a:r>
            <a:r>
              <a:rPr lang="en-IN" dirty="0" smtClean="0"/>
              <a:t>. Mitochondria function mainly to generate the energy in the form of adenosine </a:t>
            </a:r>
            <a:r>
              <a:rPr lang="en-IN" dirty="0" err="1" smtClean="0"/>
              <a:t>triphosphate</a:t>
            </a:r>
            <a:r>
              <a:rPr lang="en-IN" dirty="0" smtClean="0"/>
              <a:t> (ATP) needed to maintain the heart’s contractile function and the associated ion gradients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12</a:t>
            </a:fld>
            <a:endParaRPr lang="en-I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When preload increases, the left ventricle</a:t>
            </a:r>
            <a:r>
              <a:rPr lang="en-IN" baseline="0" dirty="0" smtClean="0"/>
              <a:t> </a:t>
            </a:r>
            <a:r>
              <a:rPr lang="en-IN" dirty="0" smtClean="0"/>
              <a:t>distends during diastole, and stroke volume rises according to Starling’s). The heart rate also increases by</a:t>
            </a:r>
            <a:r>
              <a:rPr lang="en-IN" baseline="0" dirty="0" smtClean="0"/>
              <a:t> </a:t>
            </a:r>
            <a:r>
              <a:rPr lang="en-IN" dirty="0" smtClean="0"/>
              <a:t>stimulation of </a:t>
            </a:r>
            <a:r>
              <a:rPr lang="en-IN" dirty="0" err="1" smtClean="0"/>
              <a:t>atrial</a:t>
            </a:r>
            <a:r>
              <a:rPr lang="en-IN" dirty="0" smtClean="0"/>
              <a:t> mechanoreceptors, which enhances the rate of</a:t>
            </a:r>
            <a:r>
              <a:rPr lang="en-IN" baseline="0" dirty="0" smtClean="0"/>
              <a:t> </a:t>
            </a:r>
            <a:r>
              <a:rPr lang="en-IN" dirty="0" smtClean="0"/>
              <a:t>discharge of the SA node. Thus cardiac output (stroke volume times</a:t>
            </a:r>
          </a:p>
          <a:p>
            <a:r>
              <a:rPr lang="en-IN" dirty="0" smtClean="0"/>
              <a:t>heart rate) rises.</a:t>
            </a:r>
          </a:p>
          <a:p>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70</a:t>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This slow force response or adaptation is referred to as the </a:t>
            </a:r>
            <a:r>
              <a:rPr lang="en-IN" sz="1200" kern="1200" baseline="0" dirty="0" err="1" smtClean="0">
                <a:solidFill>
                  <a:schemeClr val="tx1"/>
                </a:solidFill>
                <a:latin typeface="+mn-lt"/>
                <a:ea typeface="+mn-ea"/>
                <a:cs typeface="+mn-cs"/>
              </a:rPr>
              <a:t>Anrep</a:t>
            </a:r>
            <a:r>
              <a:rPr lang="en-IN" sz="1200" kern="1200" baseline="0" dirty="0" smtClean="0">
                <a:solidFill>
                  <a:schemeClr val="tx1"/>
                </a:solidFill>
                <a:latin typeface="+mn-lt"/>
                <a:ea typeface="+mn-ea"/>
                <a:cs typeface="+mn-cs"/>
              </a:rPr>
              <a:t> effect (based on von </a:t>
            </a:r>
            <a:r>
              <a:rPr lang="en-IN" sz="1200" kern="1200" baseline="0" dirty="0" err="1" smtClean="0">
                <a:solidFill>
                  <a:schemeClr val="tx1"/>
                </a:solidFill>
                <a:latin typeface="+mn-lt"/>
                <a:ea typeface="+mn-ea"/>
                <a:cs typeface="+mn-cs"/>
              </a:rPr>
              <a:t>Anrep’s</a:t>
            </a:r>
            <a:r>
              <a:rPr lang="en-IN" sz="1200" kern="1200" baseline="0" dirty="0" smtClean="0">
                <a:solidFill>
                  <a:schemeClr val="tx1"/>
                </a:solidFill>
                <a:latin typeface="+mn-lt"/>
                <a:ea typeface="+mn-ea"/>
                <a:cs typeface="+mn-cs"/>
              </a:rPr>
              <a:t> 1912 paper). Extensive study has implicated stretch-induced activation of several important </a:t>
            </a:r>
            <a:r>
              <a:rPr lang="en-IN" sz="1200" kern="1200" baseline="0" dirty="0" err="1" smtClean="0">
                <a:solidFill>
                  <a:schemeClr val="tx1"/>
                </a:solidFill>
                <a:latin typeface="+mn-lt"/>
                <a:ea typeface="+mn-ea"/>
                <a:cs typeface="+mn-cs"/>
              </a:rPr>
              <a:t>autocrine</a:t>
            </a:r>
            <a:r>
              <a:rPr lang="en-IN" sz="1200" kern="1200" baseline="0" dirty="0" smtClean="0">
                <a:solidFill>
                  <a:schemeClr val="tx1"/>
                </a:solidFill>
                <a:latin typeface="+mn-lt"/>
                <a:ea typeface="+mn-ea"/>
                <a:cs typeface="+mn-cs"/>
              </a:rPr>
              <a:t>/</a:t>
            </a:r>
            <a:r>
              <a:rPr lang="en-IN" sz="1200" kern="1200" baseline="0" dirty="0" err="1" smtClean="0">
                <a:solidFill>
                  <a:schemeClr val="tx1"/>
                </a:solidFill>
                <a:latin typeface="+mn-lt"/>
                <a:ea typeface="+mn-ea"/>
                <a:cs typeface="+mn-cs"/>
              </a:rPr>
              <a:t>paracrine</a:t>
            </a:r>
            <a:r>
              <a:rPr lang="en-IN" sz="1200" kern="1200" baseline="0" dirty="0" smtClean="0">
                <a:solidFill>
                  <a:schemeClr val="tx1"/>
                </a:solidFill>
                <a:latin typeface="+mn-lt"/>
                <a:ea typeface="+mn-ea"/>
                <a:cs typeface="+mn-cs"/>
              </a:rPr>
              <a:t> </a:t>
            </a:r>
            <a:r>
              <a:rPr lang="en-IN" sz="1200" kern="1200" baseline="0" dirty="0" err="1" smtClean="0">
                <a:solidFill>
                  <a:schemeClr val="tx1"/>
                </a:solidFill>
                <a:latin typeface="+mn-lt"/>
                <a:ea typeface="+mn-ea"/>
                <a:cs typeface="+mn-cs"/>
              </a:rPr>
              <a:t>myocyte</a:t>
            </a:r>
            <a:r>
              <a:rPr lang="en-IN" sz="1200" kern="1200" baseline="0" dirty="0" smtClean="0">
                <a:solidFill>
                  <a:schemeClr val="tx1"/>
                </a:solidFill>
                <a:latin typeface="+mn-lt"/>
                <a:ea typeface="+mn-ea"/>
                <a:cs typeface="+mn-cs"/>
              </a:rPr>
              <a:t> </a:t>
            </a:r>
            <a:r>
              <a:rPr lang="en-IN" sz="1200" kern="1200" baseline="0" dirty="0" err="1" smtClean="0">
                <a:solidFill>
                  <a:schemeClr val="tx1"/>
                </a:solidFill>
                <a:latin typeface="+mn-lt"/>
                <a:ea typeface="+mn-ea"/>
                <a:cs typeface="+mn-cs"/>
              </a:rPr>
              <a:t>signaling</a:t>
            </a:r>
            <a:r>
              <a:rPr lang="en-IN" sz="1200" kern="1200" baseline="0" dirty="0" smtClean="0">
                <a:solidFill>
                  <a:schemeClr val="tx1"/>
                </a:solidFill>
                <a:latin typeface="+mn-lt"/>
                <a:ea typeface="+mn-ea"/>
                <a:cs typeface="+mn-cs"/>
              </a:rPr>
              <a:t> pathways in this slowly developing </a:t>
            </a:r>
            <a:r>
              <a:rPr lang="en-IN" sz="1200" kern="1200" baseline="0" dirty="0" err="1" smtClean="0">
                <a:solidFill>
                  <a:schemeClr val="tx1"/>
                </a:solidFill>
                <a:latin typeface="+mn-lt"/>
                <a:ea typeface="+mn-ea"/>
                <a:cs typeface="+mn-cs"/>
              </a:rPr>
              <a:t>inotropic</a:t>
            </a:r>
            <a:r>
              <a:rPr lang="en-IN" sz="1200" kern="1200" baseline="0" dirty="0" smtClean="0">
                <a:solidFill>
                  <a:schemeClr val="tx1"/>
                </a:solidFill>
                <a:latin typeface="+mn-lt"/>
                <a:ea typeface="+mn-ea"/>
                <a:cs typeface="+mn-cs"/>
              </a:rPr>
              <a:t> effect.59 These include </a:t>
            </a:r>
            <a:r>
              <a:rPr lang="en-IN" sz="1200" kern="1200" baseline="0" dirty="0" err="1" smtClean="0">
                <a:solidFill>
                  <a:schemeClr val="tx1"/>
                </a:solidFill>
                <a:latin typeface="+mn-lt"/>
                <a:ea typeface="+mn-ea"/>
                <a:cs typeface="+mn-cs"/>
              </a:rPr>
              <a:t>angiotensin</a:t>
            </a:r>
            <a:r>
              <a:rPr lang="en-IN" sz="1200" kern="1200" baseline="0" dirty="0" smtClean="0">
                <a:solidFill>
                  <a:schemeClr val="tx1"/>
                </a:solidFill>
                <a:latin typeface="+mn-lt"/>
                <a:ea typeface="+mn-ea"/>
                <a:cs typeface="+mn-cs"/>
              </a:rPr>
              <a:t> II, endothelin-1, EGFRs, mitochondrial ROS production, activation of Na/H </a:t>
            </a:r>
            <a:r>
              <a:rPr lang="en-IN" sz="1200" kern="1200" baseline="0" dirty="0" err="1" smtClean="0">
                <a:solidFill>
                  <a:schemeClr val="tx1"/>
                </a:solidFill>
                <a:latin typeface="+mn-lt"/>
                <a:ea typeface="+mn-ea"/>
                <a:cs typeface="+mn-cs"/>
              </a:rPr>
              <a:t>exchange,increased</a:t>
            </a:r>
            <a:r>
              <a:rPr lang="en-IN" sz="1200" kern="1200" baseline="0" dirty="0" smtClean="0">
                <a:solidFill>
                  <a:schemeClr val="tx1"/>
                </a:solidFill>
                <a:latin typeface="+mn-lt"/>
                <a:ea typeface="+mn-ea"/>
                <a:cs typeface="+mn-cs"/>
              </a:rPr>
              <a:t> [Na+]</a:t>
            </a:r>
            <a:r>
              <a:rPr lang="en-IN" sz="1200" kern="1200" baseline="0" dirty="0" err="1" smtClean="0">
                <a:solidFill>
                  <a:schemeClr val="tx1"/>
                </a:solidFill>
                <a:latin typeface="+mn-lt"/>
                <a:ea typeface="+mn-ea"/>
                <a:cs typeface="+mn-cs"/>
              </a:rPr>
              <a:t>i</a:t>
            </a:r>
            <a:r>
              <a:rPr lang="en-IN" sz="1200" kern="1200" baseline="0" dirty="0" smtClean="0">
                <a:solidFill>
                  <a:schemeClr val="tx1"/>
                </a:solidFill>
                <a:latin typeface="+mn-lt"/>
                <a:ea typeface="+mn-ea"/>
                <a:cs typeface="+mn-cs"/>
              </a:rPr>
              <a:t> and NCX-dependent Ca2+ loading, and enhanced Ca2+ transients.</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73</a:t>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FIRST the larger the LV size and radius the higher the wall stress</a:t>
            </a:r>
            <a:r>
              <a:rPr lang="en-IN" baseline="0" dirty="0" smtClean="0"/>
              <a:t> </a:t>
            </a:r>
            <a:r>
              <a:rPr lang="en-IN" dirty="0" smtClean="0"/>
              <a:t> Second, at any given radius (LV size), the greater the pressure developed by the left ventricle, the greater the wall stress An increase in wall stress achieved by either of these</a:t>
            </a:r>
            <a:r>
              <a:rPr lang="en-IN" baseline="0" dirty="0" smtClean="0"/>
              <a:t> </a:t>
            </a:r>
            <a:r>
              <a:rPr lang="en-IN" dirty="0" smtClean="0"/>
              <a:t>two mechanisms (LV size or </a:t>
            </a:r>
            <a:r>
              <a:rPr lang="en-IN" dirty="0" err="1" smtClean="0"/>
              <a:t>intraventricular</a:t>
            </a:r>
            <a:r>
              <a:rPr lang="en-IN" baseline="0" dirty="0" smtClean="0"/>
              <a:t> </a:t>
            </a:r>
            <a:r>
              <a:rPr lang="en-IN" dirty="0" smtClean="0"/>
              <a:t>pressure) will increase</a:t>
            </a:r>
            <a:r>
              <a:rPr lang="en-IN" baseline="0" dirty="0" smtClean="0"/>
              <a:t> </a:t>
            </a:r>
            <a:r>
              <a:rPr lang="en-IN" dirty="0" smtClean="0"/>
              <a:t>myocardial oxygen uptake because a greater rate of ATP use is</a:t>
            </a:r>
            <a:r>
              <a:rPr lang="en-IN" baseline="0" dirty="0" smtClean="0"/>
              <a:t> </a:t>
            </a:r>
            <a:r>
              <a:rPr lang="en-IN" dirty="0" smtClean="0"/>
              <a:t>required as greater tension develops in the myofibrils</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74</a:t>
            </a:fld>
            <a:endParaRPr lang="en-I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IN" dirty="0" smtClean="0"/>
              <a:t>Figure 9–7 shows a diagram that is especially useful in</a:t>
            </a:r>
            <a:r>
              <a:rPr lang="en-IN" baseline="0" dirty="0" smtClean="0"/>
              <a:t> </a:t>
            </a:r>
            <a:r>
              <a:rPr lang="en-IN" dirty="0" smtClean="0"/>
              <a:t>explaining the pumping mechanics of the </a:t>
            </a:r>
            <a:r>
              <a:rPr lang="en-IN" i="1" dirty="0" smtClean="0"/>
              <a:t>left </a:t>
            </a:r>
            <a:r>
              <a:rPr lang="en-IN" i="1" dirty="0" err="1" smtClean="0"/>
              <a:t>ventricle.</a:t>
            </a:r>
            <a:r>
              <a:rPr lang="en-IN" dirty="0" err="1" smtClean="0"/>
              <a:t>The</a:t>
            </a:r>
            <a:r>
              <a:rPr lang="en-IN" dirty="0" smtClean="0"/>
              <a:t> most important components of the diagram are</a:t>
            </a:r>
            <a:r>
              <a:rPr lang="en-IN" baseline="0" dirty="0" smtClean="0"/>
              <a:t> </a:t>
            </a:r>
            <a:r>
              <a:rPr lang="en-IN" dirty="0" smtClean="0"/>
              <a:t>the two curves </a:t>
            </a:r>
            <a:r>
              <a:rPr lang="en-IN" dirty="0" err="1" smtClean="0"/>
              <a:t>labeled</a:t>
            </a:r>
            <a:r>
              <a:rPr lang="en-IN" dirty="0" smtClean="0"/>
              <a:t> “diastolic pressure” and</a:t>
            </a:r>
            <a:r>
              <a:rPr lang="en-IN" baseline="0" dirty="0" smtClean="0"/>
              <a:t> </a:t>
            </a:r>
            <a:r>
              <a:rPr lang="en-IN" dirty="0" smtClean="0"/>
              <a:t>“systolic pressure.” These curves are volume-pressure</a:t>
            </a:r>
            <a:r>
              <a:rPr lang="en-IN" baseline="0" dirty="0" smtClean="0"/>
              <a:t> </a:t>
            </a:r>
            <a:r>
              <a:rPr lang="en-IN" dirty="0" err="1" smtClean="0"/>
              <a:t>curves.The</a:t>
            </a:r>
            <a:r>
              <a:rPr lang="en-IN" dirty="0" smtClean="0"/>
              <a:t> diastolic pressure curve is determined by filling</a:t>
            </a:r>
            <a:r>
              <a:rPr lang="en-IN" baseline="0" dirty="0" smtClean="0"/>
              <a:t> </a:t>
            </a:r>
            <a:r>
              <a:rPr lang="en-IN" dirty="0" smtClean="0"/>
              <a:t>the heart with progressively greater volumes of blood</a:t>
            </a:r>
            <a:r>
              <a:rPr lang="en-IN" baseline="0" dirty="0" smtClean="0"/>
              <a:t> </a:t>
            </a:r>
            <a:r>
              <a:rPr lang="en-IN" dirty="0" smtClean="0"/>
              <a:t>and then measuring the diastolic pressure immediately</a:t>
            </a:r>
            <a:r>
              <a:rPr lang="en-IN" baseline="0" dirty="0" smtClean="0"/>
              <a:t> </a:t>
            </a:r>
            <a:r>
              <a:rPr lang="en-IN" dirty="0" smtClean="0"/>
              <a:t>before ventricular contraction occurs, which is the </a:t>
            </a:r>
            <a:r>
              <a:rPr lang="en-IN" i="1" dirty="0" err="1" smtClean="0"/>
              <a:t>enddiastolic</a:t>
            </a:r>
            <a:r>
              <a:rPr lang="en-IN" i="1" baseline="0" dirty="0" smtClean="0"/>
              <a:t> </a:t>
            </a:r>
            <a:r>
              <a:rPr lang="en-IN" i="1" dirty="0" smtClean="0"/>
              <a:t>pressure of the ventricle.</a:t>
            </a:r>
            <a:r>
              <a:rPr lang="en-IN" i="1" baseline="0" dirty="0" smtClean="0"/>
              <a:t> </a:t>
            </a:r>
            <a:r>
              <a:rPr lang="en-IN" dirty="0" smtClean="0"/>
              <a:t>The systolic pressure curve is determined by recording</a:t>
            </a:r>
            <a:r>
              <a:rPr lang="en-IN" baseline="0" dirty="0" smtClean="0"/>
              <a:t> </a:t>
            </a:r>
            <a:r>
              <a:rPr lang="en-IN" dirty="0" smtClean="0"/>
              <a:t>the systolic pressure achieved during ventricular</a:t>
            </a:r>
            <a:r>
              <a:rPr lang="en-IN" baseline="0" dirty="0" smtClean="0"/>
              <a:t> </a:t>
            </a:r>
            <a:r>
              <a:rPr lang="en-IN" dirty="0" smtClean="0"/>
              <a:t>contraction at each volume of filling.</a:t>
            </a:r>
            <a:r>
              <a:rPr lang="en-IN" sz="1200" kern="1200" baseline="0" dirty="0" smtClean="0">
                <a:solidFill>
                  <a:schemeClr val="tx1"/>
                </a:solidFill>
                <a:latin typeface="+mn-lt"/>
                <a:ea typeface="+mn-ea"/>
                <a:cs typeface="+mn-cs"/>
              </a:rPr>
              <a:t> Until the volume of the </a:t>
            </a:r>
            <a:r>
              <a:rPr lang="en-IN" sz="1200" kern="1200" baseline="0" dirty="0" err="1" smtClean="0">
                <a:solidFill>
                  <a:schemeClr val="tx1"/>
                </a:solidFill>
                <a:latin typeface="+mn-lt"/>
                <a:ea typeface="+mn-ea"/>
                <a:cs typeface="+mn-cs"/>
              </a:rPr>
              <a:t>noncontracting</a:t>
            </a:r>
            <a:r>
              <a:rPr lang="en-IN" sz="1200" kern="1200" baseline="0" dirty="0" smtClean="0">
                <a:solidFill>
                  <a:schemeClr val="tx1"/>
                </a:solidFill>
                <a:latin typeface="+mn-lt"/>
                <a:ea typeface="+mn-ea"/>
                <a:cs typeface="+mn-cs"/>
              </a:rPr>
              <a:t> ventricle rises above about 150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the “diastolic” pressure does not increase greatly. Therefore, up to this volume, blood can flow easily into the ventricle from the atrium. Above 150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the ventricular diastolic pressure increases rapidly, partly because of fibrous tissue in the heart that will stretch no more and partly because the pericardium that surrounds the heart becomes filled nearly to its limit.</a:t>
            </a:r>
          </a:p>
          <a:p>
            <a:r>
              <a:rPr lang="en-IN" sz="1200" kern="1200" baseline="0" dirty="0" smtClean="0">
                <a:solidFill>
                  <a:schemeClr val="tx1"/>
                </a:solidFill>
                <a:latin typeface="+mn-lt"/>
                <a:ea typeface="+mn-ea"/>
                <a:cs typeface="+mn-cs"/>
              </a:rPr>
              <a:t>During ventricular contraction, the “systolic” pressure increases even at low ventricular volumes and reaches a maximum at a ventricular volume of 150 to 170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Then, as the volume increases still further, the systolic pressure actually decreases under some conditions, as demonstrated by the falling systolic pressure curve in Figure 9–7, because at these great volumes, the </a:t>
            </a:r>
            <a:r>
              <a:rPr lang="en-IN" sz="1200" kern="1200" baseline="0" dirty="0" err="1" smtClean="0">
                <a:solidFill>
                  <a:schemeClr val="tx1"/>
                </a:solidFill>
                <a:latin typeface="+mn-lt"/>
                <a:ea typeface="+mn-ea"/>
                <a:cs typeface="+mn-cs"/>
              </a:rPr>
              <a:t>actin</a:t>
            </a:r>
            <a:r>
              <a:rPr lang="en-IN" sz="1200" kern="1200" baseline="0" dirty="0" smtClean="0">
                <a:solidFill>
                  <a:schemeClr val="tx1"/>
                </a:solidFill>
                <a:latin typeface="+mn-lt"/>
                <a:ea typeface="+mn-ea"/>
                <a:cs typeface="+mn-cs"/>
              </a:rPr>
              <a:t> and myosin filaments of the cardiac</a:t>
            </a:r>
          </a:p>
          <a:p>
            <a:r>
              <a:rPr lang="en-IN" sz="1200" kern="1200" baseline="0" dirty="0" smtClean="0">
                <a:solidFill>
                  <a:schemeClr val="tx1"/>
                </a:solidFill>
                <a:latin typeface="+mn-lt"/>
                <a:ea typeface="+mn-ea"/>
                <a:cs typeface="+mn-cs"/>
              </a:rPr>
              <a:t>muscle </a:t>
            </a:r>
            <a:r>
              <a:rPr lang="en-IN" sz="1200" kern="1200" baseline="0" dirty="0" err="1" smtClean="0">
                <a:solidFill>
                  <a:schemeClr val="tx1"/>
                </a:solidFill>
                <a:latin typeface="+mn-lt"/>
                <a:ea typeface="+mn-ea"/>
                <a:cs typeface="+mn-cs"/>
              </a:rPr>
              <a:t>fibers</a:t>
            </a:r>
            <a:r>
              <a:rPr lang="en-IN" sz="1200" kern="1200" baseline="0" dirty="0" smtClean="0">
                <a:solidFill>
                  <a:schemeClr val="tx1"/>
                </a:solidFill>
                <a:latin typeface="+mn-lt"/>
                <a:ea typeface="+mn-ea"/>
                <a:cs typeface="+mn-cs"/>
              </a:rPr>
              <a:t> are pulled apart far enough that the strength of each cardiac </a:t>
            </a:r>
            <a:r>
              <a:rPr lang="en-IN" sz="1200" kern="1200" baseline="0" dirty="0" err="1" smtClean="0">
                <a:solidFill>
                  <a:schemeClr val="tx1"/>
                </a:solidFill>
                <a:latin typeface="+mn-lt"/>
                <a:ea typeface="+mn-ea"/>
                <a:cs typeface="+mn-cs"/>
              </a:rPr>
              <a:t>fiber</a:t>
            </a:r>
            <a:r>
              <a:rPr lang="en-IN" sz="1200" kern="1200" baseline="0" dirty="0" smtClean="0">
                <a:solidFill>
                  <a:schemeClr val="tx1"/>
                </a:solidFill>
                <a:latin typeface="+mn-lt"/>
                <a:ea typeface="+mn-ea"/>
                <a:cs typeface="+mn-cs"/>
              </a:rPr>
              <a:t> contraction becomes less than </a:t>
            </a:r>
            <a:r>
              <a:rPr lang="en-IN" sz="1200" kern="1200" baseline="0" dirty="0" err="1" smtClean="0">
                <a:solidFill>
                  <a:schemeClr val="tx1"/>
                </a:solidFill>
                <a:latin typeface="+mn-lt"/>
                <a:ea typeface="+mn-ea"/>
                <a:cs typeface="+mn-cs"/>
              </a:rPr>
              <a:t>optimal.Note</a:t>
            </a:r>
            <a:r>
              <a:rPr lang="en-IN" sz="1200" kern="1200" baseline="0" dirty="0" smtClean="0">
                <a:solidFill>
                  <a:schemeClr val="tx1"/>
                </a:solidFill>
                <a:latin typeface="+mn-lt"/>
                <a:ea typeface="+mn-ea"/>
                <a:cs typeface="+mn-cs"/>
              </a:rPr>
              <a:t> especially in the figure that the maximum systolic pressure for the normal </a:t>
            </a:r>
            <a:r>
              <a:rPr lang="en-IN" sz="1200" i="1" kern="1200" baseline="0" dirty="0" smtClean="0">
                <a:solidFill>
                  <a:schemeClr val="tx1"/>
                </a:solidFill>
                <a:latin typeface="+mn-lt"/>
                <a:ea typeface="+mn-ea"/>
                <a:cs typeface="+mn-cs"/>
              </a:rPr>
              <a:t>left ventricle is between </a:t>
            </a:r>
            <a:r>
              <a:rPr lang="en-IN" sz="1200" kern="1200" baseline="0" dirty="0" smtClean="0">
                <a:solidFill>
                  <a:schemeClr val="tx1"/>
                </a:solidFill>
                <a:latin typeface="+mn-lt"/>
                <a:ea typeface="+mn-ea"/>
                <a:cs typeface="+mn-cs"/>
              </a:rPr>
              <a:t>250 and 300 mm Hg, but this varies widely with each person’s heart strength and degree of heart stimulation by cardiac nerves. For the normal </a:t>
            </a:r>
            <a:r>
              <a:rPr lang="en-IN" sz="1200" i="1" kern="1200" baseline="0" dirty="0" smtClean="0">
                <a:solidFill>
                  <a:schemeClr val="tx1"/>
                </a:solidFill>
                <a:latin typeface="+mn-lt"/>
                <a:ea typeface="+mn-ea"/>
                <a:cs typeface="+mn-cs"/>
              </a:rPr>
              <a:t>right ventricle, </a:t>
            </a:r>
            <a:r>
              <a:rPr lang="en-IN" sz="1200" kern="1200" baseline="0" dirty="0" smtClean="0">
                <a:solidFill>
                  <a:schemeClr val="tx1"/>
                </a:solidFill>
                <a:latin typeface="+mn-lt"/>
                <a:ea typeface="+mn-ea"/>
                <a:cs typeface="+mn-cs"/>
              </a:rPr>
              <a:t>the maximum systolic pressure is between 60and</a:t>
            </a:r>
          </a:p>
          <a:p>
            <a:r>
              <a:rPr lang="en-IN" sz="1200" kern="1200" baseline="0" dirty="0" smtClean="0">
                <a:solidFill>
                  <a:schemeClr val="tx1"/>
                </a:solidFill>
                <a:latin typeface="+mn-lt"/>
                <a:ea typeface="+mn-ea"/>
                <a:cs typeface="+mn-cs"/>
              </a:rPr>
              <a:t>80 mm Hg.</a:t>
            </a:r>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78</a:t>
            </a:fld>
            <a:endParaRPr lang="en-I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IN" sz="1200" kern="1200" baseline="0" dirty="0" smtClean="0">
                <a:solidFill>
                  <a:schemeClr val="tx1"/>
                </a:solidFill>
                <a:latin typeface="+mn-lt"/>
                <a:ea typeface="+mn-ea"/>
                <a:cs typeface="+mn-cs"/>
              </a:rPr>
              <a:t>Phase I: </a:t>
            </a:r>
            <a:r>
              <a:rPr lang="en-IN" sz="1200" i="1" kern="1200" baseline="0" dirty="0" smtClean="0">
                <a:solidFill>
                  <a:schemeClr val="tx1"/>
                </a:solidFill>
                <a:latin typeface="+mn-lt"/>
                <a:ea typeface="+mn-ea"/>
                <a:cs typeface="+mn-cs"/>
              </a:rPr>
              <a:t>Period of filling. This phase in the </a:t>
            </a:r>
            <a:r>
              <a:rPr lang="en-IN" sz="1200" i="1" kern="1200" baseline="0" dirty="0" err="1" smtClean="0">
                <a:solidFill>
                  <a:schemeClr val="tx1"/>
                </a:solidFill>
                <a:latin typeface="+mn-lt"/>
                <a:ea typeface="+mn-ea"/>
                <a:cs typeface="+mn-cs"/>
              </a:rPr>
              <a:t>volumepressure</a:t>
            </a:r>
            <a:r>
              <a:rPr lang="en-IN" sz="1200" i="1" kern="1200" baseline="0" dirty="0" smtClean="0">
                <a:solidFill>
                  <a:schemeClr val="tx1"/>
                </a:solidFill>
                <a:latin typeface="+mn-lt"/>
                <a:ea typeface="+mn-ea"/>
                <a:cs typeface="+mn-cs"/>
              </a:rPr>
              <a:t> </a:t>
            </a:r>
            <a:r>
              <a:rPr lang="en-IN" sz="1200" kern="1200" baseline="0" dirty="0" smtClean="0">
                <a:solidFill>
                  <a:schemeClr val="tx1"/>
                </a:solidFill>
                <a:latin typeface="+mn-lt"/>
                <a:ea typeface="+mn-ea"/>
                <a:cs typeface="+mn-cs"/>
              </a:rPr>
              <a:t>diagram begins at a ventricular volume of about 45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and a diastolic pressure near 0 mm Hg. Forty-five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is the amount </a:t>
            </a:r>
            <a:r>
              <a:rPr lang="en-IN" sz="1200" kern="1200" baseline="0" dirty="0" err="1" smtClean="0">
                <a:solidFill>
                  <a:schemeClr val="tx1"/>
                </a:solidFill>
                <a:latin typeface="+mn-lt"/>
                <a:ea typeface="+mn-ea"/>
                <a:cs typeface="+mn-cs"/>
              </a:rPr>
              <a:t>ofprevious</a:t>
            </a:r>
            <a:r>
              <a:rPr lang="en-IN" sz="1200" kern="1200" baseline="0" dirty="0" smtClean="0">
                <a:solidFill>
                  <a:schemeClr val="tx1"/>
                </a:solidFill>
                <a:latin typeface="+mn-lt"/>
                <a:ea typeface="+mn-ea"/>
                <a:cs typeface="+mn-cs"/>
              </a:rPr>
              <a:t> heartbeat and is called the </a:t>
            </a:r>
            <a:r>
              <a:rPr lang="en-IN" sz="1200" i="1" kern="1200" baseline="0" dirty="0" smtClean="0">
                <a:solidFill>
                  <a:schemeClr val="tx1"/>
                </a:solidFill>
                <a:latin typeface="+mn-lt"/>
                <a:ea typeface="+mn-ea"/>
                <a:cs typeface="+mn-cs"/>
              </a:rPr>
              <a:t>end-systolic volume. As venous blood flows into the ventricle </a:t>
            </a:r>
            <a:r>
              <a:rPr lang="en-IN" sz="1200" kern="1200" baseline="0" dirty="0" smtClean="0">
                <a:solidFill>
                  <a:schemeClr val="tx1"/>
                </a:solidFill>
                <a:latin typeface="+mn-lt"/>
                <a:ea typeface="+mn-ea"/>
                <a:cs typeface="+mn-cs"/>
              </a:rPr>
              <a:t>from the left atrium, the ventricular volume normally increases to about 115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called the </a:t>
            </a:r>
            <a:r>
              <a:rPr lang="en-IN" sz="1200" i="1" kern="1200" baseline="0" dirty="0" smtClean="0">
                <a:solidFill>
                  <a:schemeClr val="tx1"/>
                </a:solidFill>
                <a:latin typeface="+mn-lt"/>
                <a:ea typeface="+mn-ea"/>
                <a:cs typeface="+mn-cs"/>
              </a:rPr>
              <a:t>end-diastolic volume, an increase of 70</a:t>
            </a:r>
          </a:p>
          <a:p>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Therefore, the volume-pressure diagram during phase I extends along the line </a:t>
            </a:r>
            <a:r>
              <a:rPr lang="en-IN" sz="1200" kern="1200" baseline="0" dirty="0" err="1" smtClean="0">
                <a:solidFill>
                  <a:schemeClr val="tx1"/>
                </a:solidFill>
                <a:latin typeface="+mn-lt"/>
                <a:ea typeface="+mn-ea"/>
                <a:cs typeface="+mn-cs"/>
              </a:rPr>
              <a:t>labeled</a:t>
            </a:r>
            <a:r>
              <a:rPr lang="en-IN" sz="1200" kern="1200" baseline="0" dirty="0" smtClean="0">
                <a:solidFill>
                  <a:schemeClr val="tx1"/>
                </a:solidFill>
                <a:latin typeface="+mn-lt"/>
                <a:ea typeface="+mn-ea"/>
                <a:cs typeface="+mn-cs"/>
              </a:rPr>
              <a:t> “I,” with the volume increasing to 115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and the diastolic pressure rising to about 5 mm Hg.</a:t>
            </a:r>
          </a:p>
          <a:p>
            <a:r>
              <a:rPr lang="en-IN" sz="1200" kern="1200" baseline="0" dirty="0" smtClean="0">
                <a:solidFill>
                  <a:schemeClr val="tx1"/>
                </a:solidFill>
                <a:latin typeface="+mn-lt"/>
                <a:ea typeface="+mn-ea"/>
                <a:cs typeface="+mn-cs"/>
              </a:rPr>
              <a:t>Phase II: </a:t>
            </a:r>
            <a:r>
              <a:rPr lang="en-IN" sz="1200" i="1" kern="1200" baseline="0" dirty="0" smtClean="0">
                <a:solidFill>
                  <a:schemeClr val="tx1"/>
                </a:solidFill>
                <a:latin typeface="+mn-lt"/>
                <a:ea typeface="+mn-ea"/>
                <a:cs typeface="+mn-cs"/>
              </a:rPr>
              <a:t>Period of </a:t>
            </a:r>
            <a:r>
              <a:rPr lang="en-IN" sz="1200" i="1" kern="1200" baseline="0" dirty="0" err="1" smtClean="0">
                <a:solidFill>
                  <a:schemeClr val="tx1"/>
                </a:solidFill>
                <a:latin typeface="+mn-lt"/>
                <a:ea typeface="+mn-ea"/>
                <a:cs typeface="+mn-cs"/>
              </a:rPr>
              <a:t>isovolumic</a:t>
            </a:r>
            <a:r>
              <a:rPr lang="en-IN" sz="1200" i="1" kern="1200" baseline="0" dirty="0" smtClean="0">
                <a:solidFill>
                  <a:schemeClr val="tx1"/>
                </a:solidFill>
                <a:latin typeface="+mn-lt"/>
                <a:ea typeface="+mn-ea"/>
                <a:cs typeface="+mn-cs"/>
              </a:rPr>
              <a:t> contraction. During </a:t>
            </a:r>
            <a:r>
              <a:rPr lang="en-IN" sz="1200" kern="1200" baseline="0" dirty="0" err="1" smtClean="0">
                <a:solidFill>
                  <a:schemeClr val="tx1"/>
                </a:solidFill>
                <a:latin typeface="+mn-lt"/>
                <a:ea typeface="+mn-ea"/>
                <a:cs typeface="+mn-cs"/>
              </a:rPr>
              <a:t>isovolumic</a:t>
            </a:r>
            <a:r>
              <a:rPr lang="en-IN" sz="1200" kern="1200" baseline="0" dirty="0" smtClean="0">
                <a:solidFill>
                  <a:schemeClr val="tx1"/>
                </a:solidFill>
                <a:latin typeface="+mn-lt"/>
                <a:ea typeface="+mn-ea"/>
                <a:cs typeface="+mn-cs"/>
              </a:rPr>
              <a:t> contraction, the volume of the ventricle does not change because all valves are </a:t>
            </a:r>
            <a:r>
              <a:rPr lang="en-IN" sz="1200" kern="1200" baseline="0" dirty="0" err="1" smtClean="0">
                <a:solidFill>
                  <a:schemeClr val="tx1"/>
                </a:solidFill>
                <a:latin typeface="+mn-lt"/>
                <a:ea typeface="+mn-ea"/>
                <a:cs typeface="+mn-cs"/>
              </a:rPr>
              <a:t>closed.However</a:t>
            </a:r>
            <a:r>
              <a:rPr lang="en-IN" sz="1200" kern="1200" baseline="0" dirty="0" smtClean="0">
                <a:solidFill>
                  <a:schemeClr val="tx1"/>
                </a:solidFill>
                <a:latin typeface="+mn-lt"/>
                <a:ea typeface="+mn-ea"/>
                <a:cs typeface="+mn-cs"/>
              </a:rPr>
              <a:t>, the pressure inside the ventricle increases to equal the pressure in the aorta, at a pressure value of about 80 mm Hg, as depicted by the arrow end of the line </a:t>
            </a:r>
            <a:r>
              <a:rPr lang="en-IN" sz="1200" kern="1200" baseline="0" dirty="0" err="1" smtClean="0">
                <a:solidFill>
                  <a:schemeClr val="tx1"/>
                </a:solidFill>
                <a:latin typeface="+mn-lt"/>
                <a:ea typeface="+mn-ea"/>
                <a:cs typeface="+mn-cs"/>
              </a:rPr>
              <a:t>labeled</a:t>
            </a:r>
            <a:r>
              <a:rPr lang="en-IN" sz="1200" kern="1200" baseline="0" dirty="0" smtClean="0">
                <a:solidFill>
                  <a:schemeClr val="tx1"/>
                </a:solidFill>
                <a:latin typeface="+mn-lt"/>
                <a:ea typeface="+mn-ea"/>
                <a:cs typeface="+mn-cs"/>
              </a:rPr>
              <a:t> “II.”</a:t>
            </a:r>
          </a:p>
          <a:p>
            <a:r>
              <a:rPr lang="en-IN" sz="1200" kern="1200" baseline="0" dirty="0" smtClean="0">
                <a:solidFill>
                  <a:schemeClr val="tx1"/>
                </a:solidFill>
                <a:latin typeface="+mn-lt"/>
                <a:ea typeface="+mn-ea"/>
                <a:cs typeface="+mn-cs"/>
              </a:rPr>
              <a:t>Phase III: </a:t>
            </a:r>
            <a:r>
              <a:rPr lang="en-IN" sz="1200" i="1" kern="1200" baseline="0" dirty="0" smtClean="0">
                <a:solidFill>
                  <a:schemeClr val="tx1"/>
                </a:solidFill>
                <a:latin typeface="+mn-lt"/>
                <a:ea typeface="+mn-ea"/>
                <a:cs typeface="+mn-cs"/>
              </a:rPr>
              <a:t>Period of ejection. During ejection, the </a:t>
            </a:r>
            <a:r>
              <a:rPr lang="en-IN" sz="1200" kern="1200" baseline="0" dirty="0" smtClean="0">
                <a:solidFill>
                  <a:schemeClr val="tx1"/>
                </a:solidFill>
                <a:latin typeface="+mn-lt"/>
                <a:ea typeface="+mn-ea"/>
                <a:cs typeface="+mn-cs"/>
              </a:rPr>
              <a:t>systolic pressure rises even higher because of still more contraction of the ventricle. At the same time, the volume of the ventricle decreases because the aortic valve has now opened and blood flows out of the ventricle into the aorta. Therefore, the curve </a:t>
            </a:r>
            <a:r>
              <a:rPr lang="en-IN" sz="1200" kern="1200" baseline="0" dirty="0" err="1" smtClean="0">
                <a:solidFill>
                  <a:schemeClr val="tx1"/>
                </a:solidFill>
                <a:latin typeface="+mn-lt"/>
                <a:ea typeface="+mn-ea"/>
                <a:cs typeface="+mn-cs"/>
              </a:rPr>
              <a:t>labeled</a:t>
            </a:r>
            <a:r>
              <a:rPr lang="en-IN" sz="1200" kern="1200" baseline="0" dirty="0" smtClean="0">
                <a:solidFill>
                  <a:schemeClr val="tx1"/>
                </a:solidFill>
                <a:latin typeface="+mn-lt"/>
                <a:ea typeface="+mn-ea"/>
                <a:cs typeface="+mn-cs"/>
              </a:rPr>
              <a:t> “III” traces the changes in volume and systolic pressure during this period of ejection.</a:t>
            </a:r>
          </a:p>
          <a:p>
            <a:r>
              <a:rPr lang="en-IN" sz="1200" kern="1200" baseline="0" dirty="0" smtClean="0">
                <a:solidFill>
                  <a:schemeClr val="tx1"/>
                </a:solidFill>
                <a:latin typeface="+mn-lt"/>
                <a:ea typeface="+mn-ea"/>
                <a:cs typeface="+mn-cs"/>
              </a:rPr>
              <a:t>Phase IV: </a:t>
            </a:r>
            <a:r>
              <a:rPr lang="en-IN" sz="1200" i="1" kern="1200" baseline="0" dirty="0" smtClean="0">
                <a:solidFill>
                  <a:schemeClr val="tx1"/>
                </a:solidFill>
                <a:latin typeface="+mn-lt"/>
                <a:ea typeface="+mn-ea"/>
                <a:cs typeface="+mn-cs"/>
              </a:rPr>
              <a:t>Period of </a:t>
            </a:r>
            <a:r>
              <a:rPr lang="en-IN" sz="1200" i="1" kern="1200" baseline="0" dirty="0" err="1" smtClean="0">
                <a:solidFill>
                  <a:schemeClr val="tx1"/>
                </a:solidFill>
                <a:latin typeface="+mn-lt"/>
                <a:ea typeface="+mn-ea"/>
                <a:cs typeface="+mn-cs"/>
              </a:rPr>
              <a:t>isovolumic</a:t>
            </a:r>
            <a:r>
              <a:rPr lang="en-IN" sz="1200" i="1" kern="1200" baseline="0" dirty="0" smtClean="0">
                <a:solidFill>
                  <a:schemeClr val="tx1"/>
                </a:solidFill>
                <a:latin typeface="+mn-lt"/>
                <a:ea typeface="+mn-ea"/>
                <a:cs typeface="+mn-cs"/>
              </a:rPr>
              <a:t> relaxation. At the end </a:t>
            </a:r>
            <a:r>
              <a:rPr lang="en-IN" sz="1200" kern="1200" baseline="0" dirty="0" smtClean="0">
                <a:solidFill>
                  <a:schemeClr val="tx1"/>
                </a:solidFill>
                <a:latin typeface="+mn-lt"/>
                <a:ea typeface="+mn-ea"/>
                <a:cs typeface="+mn-cs"/>
              </a:rPr>
              <a:t>of the period of ejection, the aortic valve closes, and the ventricular pressure falls back to the diastolic pressure level. The line </a:t>
            </a:r>
            <a:r>
              <a:rPr lang="en-IN" sz="1200" kern="1200" baseline="0" dirty="0" err="1" smtClean="0">
                <a:solidFill>
                  <a:schemeClr val="tx1"/>
                </a:solidFill>
                <a:latin typeface="+mn-lt"/>
                <a:ea typeface="+mn-ea"/>
                <a:cs typeface="+mn-cs"/>
              </a:rPr>
              <a:t>labeled</a:t>
            </a:r>
            <a:r>
              <a:rPr lang="en-IN" sz="1200" kern="1200" baseline="0" dirty="0" smtClean="0">
                <a:solidFill>
                  <a:schemeClr val="tx1"/>
                </a:solidFill>
                <a:latin typeface="+mn-lt"/>
                <a:ea typeface="+mn-ea"/>
                <a:cs typeface="+mn-cs"/>
              </a:rPr>
              <a:t> “IV” traces this decrease in </a:t>
            </a:r>
            <a:r>
              <a:rPr lang="en-IN" sz="1200" kern="1200" baseline="0" dirty="0" err="1" smtClean="0">
                <a:solidFill>
                  <a:schemeClr val="tx1"/>
                </a:solidFill>
                <a:latin typeface="+mn-lt"/>
                <a:ea typeface="+mn-ea"/>
                <a:cs typeface="+mn-cs"/>
              </a:rPr>
              <a:t>intraventricular</a:t>
            </a:r>
            <a:r>
              <a:rPr lang="en-IN" sz="1200" kern="1200" baseline="0" dirty="0" smtClean="0">
                <a:solidFill>
                  <a:schemeClr val="tx1"/>
                </a:solidFill>
                <a:latin typeface="+mn-lt"/>
                <a:ea typeface="+mn-ea"/>
                <a:cs typeface="+mn-cs"/>
              </a:rPr>
              <a:t> pressure without any change in volume. Thus, the ventricle returns to its starting point, with about 45 </a:t>
            </a:r>
            <a:r>
              <a:rPr lang="en-IN" sz="1200" kern="1200" baseline="0" dirty="0" err="1" smtClean="0">
                <a:solidFill>
                  <a:schemeClr val="tx1"/>
                </a:solidFill>
                <a:latin typeface="+mn-lt"/>
                <a:ea typeface="+mn-ea"/>
                <a:cs typeface="+mn-cs"/>
              </a:rPr>
              <a:t>milliliters</a:t>
            </a:r>
            <a:r>
              <a:rPr lang="en-IN" sz="1200" kern="1200" baseline="0" dirty="0" smtClean="0">
                <a:solidFill>
                  <a:schemeClr val="tx1"/>
                </a:solidFill>
                <a:latin typeface="+mn-lt"/>
                <a:ea typeface="+mn-ea"/>
                <a:cs typeface="+mn-cs"/>
              </a:rPr>
              <a:t> of blood left in the ventricle and at an </a:t>
            </a:r>
            <a:r>
              <a:rPr lang="en-IN" sz="1200" kern="1200" baseline="0" dirty="0" err="1" smtClean="0">
                <a:solidFill>
                  <a:schemeClr val="tx1"/>
                </a:solidFill>
                <a:latin typeface="+mn-lt"/>
                <a:ea typeface="+mn-ea"/>
                <a:cs typeface="+mn-cs"/>
              </a:rPr>
              <a:t>atrial</a:t>
            </a:r>
            <a:r>
              <a:rPr lang="en-IN" sz="1200" kern="1200" baseline="0" dirty="0" smtClean="0">
                <a:solidFill>
                  <a:schemeClr val="tx1"/>
                </a:solidFill>
                <a:latin typeface="+mn-lt"/>
                <a:ea typeface="+mn-ea"/>
                <a:cs typeface="+mn-cs"/>
              </a:rPr>
              <a:t> pressure near 0 mmHg.</a:t>
            </a:r>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79</a:t>
            </a:fld>
            <a:endParaRPr lang="en-I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mtClean="0"/>
              <a:t>and, to a lesser extent from other nutrients, especially lactate and glucose</a:t>
            </a:r>
            <a:endParaRPr lang="en-IN"/>
          </a:p>
        </p:txBody>
      </p:sp>
      <p:sp>
        <p:nvSpPr>
          <p:cNvPr id="4" name="Slide Number Placeholder 3"/>
          <p:cNvSpPr>
            <a:spLocks noGrp="1"/>
          </p:cNvSpPr>
          <p:nvPr>
            <p:ph type="sldNum" sz="quarter" idx="10"/>
          </p:nvPr>
        </p:nvSpPr>
        <p:spPr/>
        <p:txBody>
          <a:bodyPr/>
          <a:lstStyle/>
          <a:p>
            <a:fld id="{BF72418C-CBAE-4CB6-A92C-445BA7E63B19}" type="slidenum">
              <a:rPr lang="en-IN" smtClean="0"/>
              <a:pPr/>
              <a:t>80</a:t>
            </a:fld>
            <a:endParaRPr lang="en-I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ventricular </a:t>
            </a:r>
            <a:r>
              <a:rPr lang="en-US" dirty="0" err="1" smtClean="0"/>
              <a:t>myocyte</a:t>
            </a:r>
            <a:r>
              <a:rPr lang="en-US" dirty="0" smtClean="0"/>
              <a:t> is a remarkably well tuned system which can rapidly vary its output to a wide range of </a:t>
            </a:r>
            <a:r>
              <a:rPr lang="en-US" dirty="0" err="1" smtClean="0"/>
              <a:t>physiologoic</a:t>
            </a:r>
            <a:r>
              <a:rPr lang="en-US" dirty="0" smtClean="0"/>
              <a:t> stimuli by changing ion currents</a:t>
            </a:r>
          </a:p>
          <a:p>
            <a:r>
              <a:rPr lang="en-US" dirty="0" smtClean="0"/>
              <a:t>Calcium </a:t>
            </a:r>
            <a:r>
              <a:rPr lang="en-US" dirty="0" err="1" smtClean="0"/>
              <a:t>handling,ion</a:t>
            </a:r>
            <a:r>
              <a:rPr lang="en-US" dirty="0" smtClean="0"/>
              <a:t> currents and </a:t>
            </a:r>
            <a:r>
              <a:rPr lang="en-US" dirty="0" err="1" smtClean="0"/>
              <a:t>myofilaments</a:t>
            </a:r>
            <a:r>
              <a:rPr lang="en-US" dirty="0" smtClean="0"/>
              <a:t> play a crucial role</a:t>
            </a:r>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81</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a:t>
            </a:r>
            <a:r>
              <a:rPr lang="en-IN" i="1" dirty="0" err="1" smtClean="0"/>
              <a:t>sarcoplasmic</a:t>
            </a:r>
            <a:r>
              <a:rPr lang="en-IN" i="1" dirty="0" smtClean="0"/>
              <a:t> reticulum (SR) is a specialized form of endoplasmic </a:t>
            </a:r>
            <a:r>
              <a:rPr lang="en-IN" dirty="0" smtClean="0"/>
              <a:t>reticulum that is critical for calcium (Ca2+) </a:t>
            </a:r>
            <a:r>
              <a:rPr lang="en-IN" dirty="0" err="1" smtClean="0"/>
              <a:t>cycling.When</a:t>
            </a:r>
            <a:r>
              <a:rPr lang="en-IN" dirty="0" smtClean="0"/>
              <a:t> the wave of electrical excitation reaches the T tubules, voltage-gated Ca2+ channels open to provide relatively small entry of Ca2+, which triggers additional</a:t>
            </a:r>
          </a:p>
          <a:p>
            <a:r>
              <a:rPr lang="en-IN" dirty="0" smtClean="0"/>
              <a:t>release of Ca2+ from the SR via closely apposed release </a:t>
            </a:r>
            <a:r>
              <a:rPr lang="en-IN" dirty="0" err="1" smtClean="0"/>
              <a:t>channel.This</a:t>
            </a:r>
            <a:r>
              <a:rPr lang="en-IN" dirty="0" smtClean="0"/>
              <a:t> is the Ca2+ that initiates myocardial contraction. Ca2+ sequestration by the SR causes relaxation</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15</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Transverse tubules(</a:t>
            </a:r>
            <a:r>
              <a:rPr lang="en-IN" dirty="0" err="1" smtClean="0"/>
              <a:t>Ttubules</a:t>
            </a:r>
            <a:r>
              <a:rPr lang="en-IN" dirty="0" smtClean="0"/>
              <a:t>) are invaginations of the </a:t>
            </a:r>
            <a:r>
              <a:rPr lang="en-IN" dirty="0" err="1" smtClean="0"/>
              <a:t>sarcolemma</a:t>
            </a:r>
            <a:r>
              <a:rPr lang="en-IN" dirty="0" smtClean="0"/>
              <a:t> into the </a:t>
            </a:r>
            <a:r>
              <a:rPr lang="en-IN" dirty="0" err="1" smtClean="0"/>
              <a:t>myocyte</a:t>
            </a:r>
            <a:r>
              <a:rPr lang="en-IN" dirty="0" smtClean="0"/>
              <a:t>, which form a barrier between the intracellular and extracellular </a:t>
            </a:r>
            <a:r>
              <a:rPr lang="en-IN" dirty="0" err="1" smtClean="0"/>
              <a:t>spaces.These</a:t>
            </a:r>
            <a:r>
              <a:rPr lang="en-IN" dirty="0" smtClean="0"/>
              <a:t> extensions bring in close apposition the L-type Ca2+ channel and the </a:t>
            </a:r>
            <a:r>
              <a:rPr lang="en-IN" dirty="0" err="1" smtClean="0"/>
              <a:t>sarcoplasmic</a:t>
            </a:r>
            <a:r>
              <a:rPr lang="en-IN" dirty="0" smtClean="0"/>
              <a:t> reticulum Ca2+ discharge system thus making the T-tubular system an important structural component in excitation-contraction coupling</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16</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17</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 the presence of increased extracellular Ca2+, interactions occur between these proteins, causing the hydrolysis of ATP and changes in physical-chemical dynamics</a:t>
            </a:r>
          </a:p>
          <a:p>
            <a:endParaRPr lang="en-IN" dirty="0" smtClean="0"/>
          </a:p>
          <a:p>
            <a:r>
              <a:rPr lang="en-IN" dirty="0" smtClean="0"/>
              <a:t>These processes result in the development of tension within the </a:t>
            </a:r>
            <a:r>
              <a:rPr lang="en-IN" dirty="0" err="1" smtClean="0"/>
              <a:t>myocyte</a:t>
            </a:r>
            <a:endParaRPr lang="en-IN" dirty="0" smtClean="0"/>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21</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The </a:t>
            </a:r>
            <a:r>
              <a:rPr lang="en-IN" dirty="0" err="1" smtClean="0"/>
              <a:t>sarcomere</a:t>
            </a:r>
            <a:r>
              <a:rPr lang="en-IN" dirty="0" smtClean="0"/>
              <a:t> is limited on either side by a </a:t>
            </a:r>
            <a:r>
              <a:rPr lang="en-IN" i="1" dirty="0" smtClean="0"/>
              <a:t>Z-line, which with the</a:t>
            </a:r>
            <a:r>
              <a:rPr lang="en-IN" i="1" baseline="0" dirty="0" smtClean="0"/>
              <a:t> </a:t>
            </a:r>
            <a:r>
              <a:rPr lang="en-IN" dirty="0" smtClean="0"/>
              <a:t>thin filaments creates a sort of cage around the thick myosin filament</a:t>
            </a:r>
            <a:r>
              <a:rPr lang="en-IN" baseline="0" dirty="0" smtClean="0"/>
              <a:t> </a:t>
            </a:r>
            <a:r>
              <a:rPr lang="en-IN" dirty="0" smtClean="0"/>
              <a:t>that</a:t>
            </a:r>
            <a:r>
              <a:rPr lang="en-IN" baseline="0" dirty="0" smtClean="0"/>
              <a:t> </a:t>
            </a:r>
            <a:r>
              <a:rPr lang="en-IN" dirty="0" smtClean="0"/>
              <a:t>extends from the </a:t>
            </a:r>
            <a:r>
              <a:rPr lang="en-IN" dirty="0" err="1" smtClean="0"/>
              <a:t>center</a:t>
            </a:r>
            <a:r>
              <a:rPr lang="en-IN" dirty="0" smtClean="0"/>
              <a:t> of the </a:t>
            </a:r>
            <a:r>
              <a:rPr lang="en-IN" dirty="0" err="1" smtClean="0"/>
              <a:t>sarcomere</a:t>
            </a:r>
            <a:r>
              <a:rPr lang="en-IN" dirty="0" smtClean="0"/>
              <a:t> outward toward, but</a:t>
            </a:r>
            <a:r>
              <a:rPr lang="en-IN" baseline="0" dirty="0" smtClean="0"/>
              <a:t> </a:t>
            </a:r>
            <a:r>
              <a:rPr lang="en-IN" dirty="0" smtClean="0"/>
              <a:t>not reaching the Z-line. During contraction, the myosin heads grab onto </a:t>
            </a:r>
            <a:r>
              <a:rPr lang="en-IN" dirty="0" err="1" smtClean="0"/>
              <a:t>actin</a:t>
            </a:r>
            <a:r>
              <a:rPr lang="en-IN" dirty="0" smtClean="0"/>
              <a:t> and pull the </a:t>
            </a:r>
            <a:r>
              <a:rPr lang="en-IN" dirty="0" err="1" smtClean="0"/>
              <a:t>actin</a:t>
            </a:r>
            <a:r>
              <a:rPr lang="en-IN" dirty="0" smtClean="0"/>
              <a:t> filaments toward the </a:t>
            </a:r>
            <a:r>
              <a:rPr lang="en-IN" dirty="0" err="1" smtClean="0"/>
              <a:t>center</a:t>
            </a:r>
            <a:r>
              <a:rPr lang="en-IN" dirty="0" smtClean="0"/>
              <a:t> of the </a:t>
            </a:r>
            <a:r>
              <a:rPr lang="en-IN" dirty="0" err="1" smtClean="0"/>
              <a:t>sarcomere.The</a:t>
            </a:r>
            <a:r>
              <a:rPr lang="en-IN" dirty="0" smtClean="0"/>
              <a:t> thin and thick filaments can thus slide over each other</a:t>
            </a:r>
            <a:r>
              <a:rPr lang="en-IN" baseline="0" dirty="0" smtClean="0"/>
              <a:t> </a:t>
            </a:r>
            <a:r>
              <a:rPr lang="en-IN" dirty="0" smtClean="0"/>
              <a:t>to shorten the </a:t>
            </a:r>
            <a:r>
              <a:rPr lang="en-IN" dirty="0" err="1" smtClean="0"/>
              <a:t>sarcomere</a:t>
            </a:r>
            <a:r>
              <a:rPr lang="en-IN" dirty="0" smtClean="0"/>
              <a:t> and cell length (without the individual </a:t>
            </a:r>
            <a:r>
              <a:rPr lang="en-IN" dirty="0" err="1" smtClean="0"/>
              <a:t>actin</a:t>
            </a:r>
            <a:r>
              <a:rPr lang="en-IN" baseline="0" dirty="0" smtClean="0"/>
              <a:t> </a:t>
            </a:r>
            <a:r>
              <a:rPr lang="en-IN" dirty="0" smtClean="0"/>
              <a:t>or myosin molecules actually shortening)</a:t>
            </a:r>
          </a:p>
          <a:p>
            <a:endParaRPr lang="en-IN" dirty="0"/>
          </a:p>
        </p:txBody>
      </p:sp>
      <p:sp>
        <p:nvSpPr>
          <p:cNvPr id="4" name="Slide Number Placeholder 3"/>
          <p:cNvSpPr>
            <a:spLocks noGrp="1"/>
          </p:cNvSpPr>
          <p:nvPr>
            <p:ph type="sldNum" sz="quarter" idx="10"/>
          </p:nvPr>
        </p:nvSpPr>
        <p:spPr/>
        <p:txBody>
          <a:bodyPr/>
          <a:lstStyle/>
          <a:p>
            <a:fld id="{BF72418C-CBAE-4CB6-A92C-445BA7E63B19}" type="slidenum">
              <a:rPr lang="en-IN" smtClean="0"/>
              <a:pPr/>
              <a:t>23</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17" name="Footer Placeholder 16"/>
          <p:cNvSpPr>
            <a:spLocks noGrp="1"/>
          </p:cNvSpPr>
          <p:nvPr>
            <p:ph type="ftr" sz="quarter" idx="11"/>
          </p:nvPr>
        </p:nvSpPr>
        <p:spPr/>
        <p:txBody>
          <a:bodyPr/>
          <a:lstStyle/>
          <a:p>
            <a:endParaRPr lang="en-IN"/>
          </a:p>
        </p:txBody>
      </p:sp>
      <p:sp>
        <p:nvSpPr>
          <p:cNvPr id="29" name="Slide Number Placeholder 28"/>
          <p:cNvSpPr>
            <a:spLocks noGrp="1"/>
          </p:cNvSpPr>
          <p:nvPr>
            <p:ph type="sldNum" sz="quarter" idx="12"/>
          </p:nvPr>
        </p:nvSpPr>
        <p:spPr/>
        <p:txBody>
          <a:bodyPr/>
          <a:lstStyle/>
          <a:p>
            <a:fld id="{1995FD98-E2EB-498D-A83F-A756D43EA89D}" type="slidenum">
              <a:rPr lang="en-IN" smtClean="0"/>
              <a:pPr/>
              <a:t>‹#›</a:t>
            </a:fld>
            <a:endParaRPr lang="en-IN"/>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7924800" y="6416675"/>
            <a:ext cx="762000" cy="365125"/>
          </a:xfrm>
        </p:spPr>
        <p:txBody>
          <a:bodyPr/>
          <a:lstStyle/>
          <a:p>
            <a:fld id="{1995FD98-E2EB-498D-A83F-A756D43EA89D}"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9FDAEDD-5F91-4336-8794-A45C65A0F0E6}" type="datetimeFigureOut">
              <a:rPr lang="en-IN" smtClean="0"/>
              <a:pPr/>
              <a:t>27-03-2016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995FD98-E2EB-498D-A83F-A756D43EA89D}"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9FDAEDD-5F91-4336-8794-A45C65A0F0E6}" type="datetimeFigureOut">
              <a:rPr lang="en-IN" smtClean="0"/>
              <a:pPr/>
              <a:t>27-03-2016</a:t>
            </a:fld>
            <a:endParaRPr lang="en-IN"/>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IN"/>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95FD98-E2EB-498D-A83F-A756D43EA89D}" type="slidenum">
              <a:rPr lang="en-IN" smtClean="0"/>
              <a:pPr/>
              <a:t>‹#›</a:t>
            </a:fld>
            <a:endParaRPr lang="en-IN"/>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sabukgopi\Desktop\Breakdown%20of%20ATP%20and%20Cross%20Bridge%20Movement%20during%20Muscle%20Contraction_HD.mp4"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file:///C:\Users\sabukgopi\Desktop\Heart%20Excitation%20Contraction%20Coupling%20(Nerve%20Impulse%20to%20Muscle%20Contraction).mp4" TargetMode="External"/><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a:t>Cardiac Contraction</a:t>
            </a:r>
            <a:br>
              <a:rPr lang="en-IN" b="1" dirty="0"/>
            </a:br>
            <a:r>
              <a:rPr lang="en-IN" b="1" dirty="0"/>
              <a:t>and Relaxation</a:t>
            </a:r>
            <a:endParaRPr lang="en-IN" dirty="0"/>
          </a:p>
        </p:txBody>
      </p:sp>
      <p:sp>
        <p:nvSpPr>
          <p:cNvPr id="135170" name="AutoShape 2" descr="Image result for cardiac contraction"/>
          <p:cNvSpPr>
            <a:spLocks noGrp="1" noChangeAspect="1" noChangeArrowheads="1"/>
          </p:cNvSpPr>
          <p:nvPr>
            <p:ph type="subTitle" idx="1"/>
          </p:nvPr>
        </p:nvSpPr>
        <p:spPr bwMode="auto">
          <a:prstGeom prst="rect">
            <a:avLst/>
          </a:prstGeom>
          <a:noFill/>
        </p:spPr>
        <p:txBody>
          <a:bodyPr vert="horz" wrap="square" lIns="91440" tIns="45720" rIns="91440" bIns="45720" numCol="1" anchor="t" anchorCtr="0" compatLnSpc="1">
            <a:prstTxWarp prst="textNoShape">
              <a:avLst/>
            </a:prstTxWarp>
          </a:bodyPr>
          <a:lstStyle/>
          <a:p>
            <a:r>
              <a:rPr lang="en-US" dirty="0" err="1" smtClean="0"/>
              <a:t>Dr.Divya</a:t>
            </a:r>
            <a:r>
              <a:rPr lang="en-US" dirty="0" smtClean="0"/>
              <a:t> E M</a:t>
            </a:r>
            <a:endParaRPr lang="en-IN" dirty="0"/>
          </a:p>
        </p:txBody>
      </p:sp>
      <p:pic>
        <p:nvPicPr>
          <p:cNvPr id="1026" name="Picture 2" descr="C:\Users\sabukgopi\Desktop\cardiac contraction and relxn\heart.jpg.files\vcm_s_kf_repr_194x259.jpg"/>
          <p:cNvPicPr>
            <a:picLocks noChangeAspect="1" noChangeArrowheads="1"/>
          </p:cNvPicPr>
          <p:nvPr/>
        </p:nvPicPr>
        <p:blipFill>
          <a:blip r:embed="rId3" cstate="print"/>
          <a:srcRect/>
          <a:stretch>
            <a:fillRect/>
          </a:stretch>
        </p:blipFill>
        <p:spPr bwMode="auto">
          <a:xfrm>
            <a:off x="6553200" y="3276600"/>
            <a:ext cx="1847850" cy="2466975"/>
          </a:xfrm>
          <a:prstGeom prst="rect">
            <a:avLst/>
          </a:prstGeo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3200" dirty="0"/>
              <a:t>MICROANATOMY OF CONTRACTILE CELLS</a:t>
            </a:r>
            <a:br>
              <a:rPr lang="en-IN" sz="3200" dirty="0"/>
            </a:br>
            <a:r>
              <a:rPr lang="en-IN" sz="3200" dirty="0"/>
              <a:t>AND PROTEINS</a:t>
            </a:r>
          </a:p>
        </p:txBody>
      </p:sp>
      <p:sp>
        <p:nvSpPr>
          <p:cNvPr id="3" name="Content Placeholder 2"/>
          <p:cNvSpPr>
            <a:spLocks noGrp="1"/>
          </p:cNvSpPr>
          <p:nvPr>
            <p:ph idx="1"/>
          </p:nvPr>
        </p:nvSpPr>
        <p:spPr/>
        <p:txBody>
          <a:bodyPr>
            <a:normAutofit fontScale="92500"/>
          </a:bodyPr>
          <a:lstStyle/>
          <a:p>
            <a:pPr>
              <a:lnSpc>
                <a:spcPct val="150000"/>
              </a:lnSpc>
            </a:pPr>
            <a:r>
              <a:rPr lang="en-IN" dirty="0"/>
              <a:t>The major function of cardiac muscle cells (</a:t>
            </a:r>
            <a:r>
              <a:rPr lang="en-IN" i="1" dirty="0" err="1"/>
              <a:t>cardiomyocytes</a:t>
            </a:r>
            <a:r>
              <a:rPr lang="en-IN" i="1" dirty="0"/>
              <a:t> or </a:t>
            </a:r>
            <a:r>
              <a:rPr lang="en-IN" i="1" dirty="0" err="1" smtClean="0"/>
              <a:t>myocytes</a:t>
            </a:r>
            <a:r>
              <a:rPr lang="en-IN" i="1" dirty="0" smtClean="0"/>
              <a:t>)</a:t>
            </a:r>
            <a:r>
              <a:rPr lang="en-IN" dirty="0" smtClean="0"/>
              <a:t>is </a:t>
            </a:r>
            <a:r>
              <a:rPr lang="en-IN" dirty="0"/>
              <a:t>to execute the cardiac contraction-relaxation </a:t>
            </a:r>
            <a:r>
              <a:rPr lang="en-IN" dirty="0" smtClean="0"/>
              <a:t>cycle</a:t>
            </a:r>
          </a:p>
          <a:p>
            <a:pPr>
              <a:lnSpc>
                <a:spcPct val="150000"/>
              </a:lnSpc>
            </a:pPr>
            <a:r>
              <a:rPr lang="en-IN" dirty="0" smtClean="0"/>
              <a:t> The contractile </a:t>
            </a:r>
            <a:r>
              <a:rPr lang="en-IN" dirty="0"/>
              <a:t>proteins of the heart lie within these </a:t>
            </a:r>
            <a:r>
              <a:rPr lang="en-IN" dirty="0" err="1" smtClean="0"/>
              <a:t>myocytes</a:t>
            </a:r>
            <a:endParaRPr lang="en-IN" dirty="0" smtClean="0"/>
          </a:p>
          <a:p>
            <a:pPr>
              <a:lnSpc>
                <a:spcPct val="150000"/>
              </a:lnSpc>
            </a:pPr>
            <a:r>
              <a:rPr lang="en-IN" dirty="0"/>
              <a:t>A </a:t>
            </a:r>
            <a:r>
              <a:rPr lang="en-IN" i="1" dirty="0" smtClean="0"/>
              <a:t>group of </a:t>
            </a:r>
            <a:r>
              <a:rPr lang="en-IN" dirty="0" err="1" smtClean="0"/>
              <a:t>myocytes</a:t>
            </a:r>
            <a:r>
              <a:rPr lang="en-IN" dirty="0" smtClean="0"/>
              <a:t> held </a:t>
            </a:r>
            <a:r>
              <a:rPr lang="en-IN" dirty="0"/>
              <a:t>together by surrounding collagen </a:t>
            </a:r>
            <a:r>
              <a:rPr lang="en-IN" dirty="0" smtClean="0"/>
              <a:t>connective tissue</a:t>
            </a:r>
            <a:r>
              <a:rPr lang="en-IN" i="1" dirty="0" smtClean="0"/>
              <a:t> is a </a:t>
            </a:r>
            <a:r>
              <a:rPr lang="en-IN" i="1" dirty="0" err="1" smtClean="0"/>
              <a:t>myofiber</a:t>
            </a:r>
            <a:r>
              <a:rPr lang="en-IN" i="1" dirty="0" smtClean="0"/>
              <a:t>  </a:t>
            </a:r>
            <a:endParaRPr lang="en-IN"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3074" name="AutoShape 2" descr="data:image/jpeg;base64,/9j/4AAQSkZJRgABAQAAAQABAAD/2wCEAAkGBxQTEhUTExMWFRUVGBoYGBUXGRcZGBoZGBgaGhgYHhgaHyggGhomHSAYIjEhJSkrLi4wFx8zODMtNygtLi0BCgoKDg0OGxAQGy4lICYtKy0yLS0wLTUtNi0tLS0tLy0vLy0tMi0tLS8tLS0tLy83Ky4tLS0tLS0tKy0tLS0tL//AABEIALIBHAMBIgACEQEDEQH/xAAbAAACAwEBAQAAAAAAAAAAAAAABQMEBgIBB//EAEkQAAIBAwIDBQQFCQUIAAcAAAECEQADIRIxBEFRBRMiYXEGMoGRFEJSobEjYnKCksHR4fAkM0NTshUWVGOiwtLxBzREo8TT4v/EABoBAQADAQEBAAAAAAAAAAAAAAABAgMEBQb/xAAwEQACAQIEBAQGAQUAAAAAAAAAAQIDEQQSITETQVHwBSJhcTKBkaHB0UIUUrHh8f/aAAwDAQACEQMRAD8A+40UUUAUUVzrFAdUVDdudKh+mDmalJsq5JFyilF/tMAwM1E3bEDpVuGynGjsPKKzY9oGB2keYoue1iqPEnnhv5VGVluIjSUVl19srcFtIAA+1LH0AHmNyN68X2yXc2mA8ys56AEk1FjRJtXRqaKX9ndr273unPQ/19xg0wqCAooooAooooDi9dCiSfLqSegA3qie0pZlBVCu5ecbdPD9ZdmMahO9HabtqVbUd7nfZVOCx6HaOp8tRFLiezLTs7XGu22cBW90YGndgsH3frExJiJqC6WmgwZ99V8CNwNAAgwd5IEkc+deObQMG6ZEz+UIiCoM5x7y/tCqydiWjlHYZmV7s+LWz6sqcyz428W05qJPZe3pYa38WpcECEa4bmjYzknJkmT8FiMzRfZbQ3ucyM3DuNxk7iuhbt58REZPjYEDOTnAwflVP/dy0Zks069yuNcaoAEDIn1yZqe12PbXXliHMkHTE+GeU50rgk7cqWGZ9T1jaBC96ZOox3jHCe8d8AYk8pHWuyY0xe94woOkgmCQJiTgHnVNfZu0IIZ8FiMrgsqrzXMBREz5zXtzsK2Mm44hlYGUGlkmCPDGSSSDI8gMUsMzLa8U0xKOd4Qw37JJnlzG9WbN4MMcsEHBB6EUo4Ts6xbKG3qdkiIzOkXQJbA/xX59KacPbOpnaAWAEDMBZjPM5P3epEtaak9FFFSUCiiigCiiigCiiigCiiuO9FAeXjik1/iiDvFNL12kfaFwGtIIxqSsQ8V2xp3pf9PNwMZgKN/M+6PxPopqhx9guYU/w+M7CpbKILWhGBAksebMYkxyGAAOg6k1slyRzSnzZBY7R1OZMdBTS001m+0eEk6rbCdypKqwPUaiAwPQGQZxG1Mdo3E94hTyWdTNHRQfvMCmbqQoX2NnfuqqkkhQMknYDrSLieMBKlJUTOog6n3iBgKvrJOMCktjijcAuXG1blVPurEiSObb7ip2fO5JmZ/WmMeu0ZjJrhr1nsj3PD8EpLNPU6ISS3dqNUkwAmSATOkaGO51FW93rXB442ylyS9pTlph7ZOB3gHhNttu8TSOqiuGufjG55GNh5fzqHhuKAuD6yt4SN8GQwJ6HG45fLKnXd7SPQrYBZc1LRrl1/Q+tcSXPhYq4nxMDy5NnmfwGxitJ2J7Xhj3d5dLDY8z6zz88Vg7fAXrVx7RdTbxoJBLd2cqDDgCMAFiNt8RS3tHiV16kuTAAlGDQAZA8RUyTGACfMCumUoQdpM8dqVVXpo+6W+MRhIYR8vxrvv1+0vzFfE+C7c4hJlSQvMcxMSOZHpTfhPbQR45PmGP760jGEtpHJKrOHxRPqh4hPtL8xVbi+1baDeWOFXPiPSeXMk7AAk4FfPn9q7Lfbnpufh1qJe3kUk5LbddI+zI5yBJGJAGQATbhLqU/qH0N3w3HokknXcbLNyJ5Abwo2A+JkkkyWuKNw5wvTy/fWG4f2mtKep86tH2wUiBABq3DiZ8eb3HnagXX4EUEc4E+kir3Y9pn1l2YQQAFYqBiTgeorIJ7Rryp77O9vhmZdJctBAUoDOx95h5VFSMcuhehVnm1bNJ9EH2n/bb+NH0Qfaf9tv41H9Mf/h7vzs//sqv2hxt1e7KoRqJ1KVLt7ygDwErsScsOvIiueyO3NLqXPoa8yx8i7EfKa9ThEBkIs9YpRY7dutn6MygECW7z6ylthbJIxpOJlhivE7cvSP7M8FlX62JEsSSvL3YiJBzSwzPqPgK9pEvbHEQP7LkxjW+AbZcye63BhfUnaINrs3tJ7jsj2WtwqnUdUEkDUASo2J+NSVGdFFFAFFFFAFFFFAFFFFABqhxiRkVfNUeLuQKtHcpU2FF3ijWa7d7WFpGdjABA6mTMADnt5U54u6JNYP27E2vLUv/AHfxreq8sG0c+Fhxa0YS2bF/E+1Nx8Iqqp31SSfWIHwz8d6OG7UuncWz6g/uIpDatkVMl4ivM40+p9evDsLazgjT22dtmVZ+yo/7prjiezI8Zc6jz3JilvZvElnC9T8upp/efM5gYAgzho2gH47c6jiN6yZE8PTpLLSilf0RV4a2XMIJuJJa39ZlP1kjczmBk551Dc4sHr0I6GCCCGgj03qr2k0iQxDKAQwweexGD6DO3lVa3cv8R7+ghQSbzeE6VGSSMkDz/HFRUnGWrdilKnLDqyV4/dftHvGdoAdB0J8x/WAeVU17Q8YLSFmZI3jIAkb8hT/s7gxbGmzBc+9ddFMKceCZgDmNz5Qau8YFAuanlcBi7EJEksN+TR8GjauTjJPY6p1m4tLTQSdq8R3jDU10oraXa0Y8fMmYBXODt4Y3FN+HRB3dvvLdzvcJ3igOcbT5Y3PUb1nOD7QVCSrP1BXDqpJyQSdYjSYgRnNMrvHLeFpe8uEs7AXUXSQDpBQnXKkk7gdDESTq092ckPLBKOnffMl4dC9trLshKuBdNktb0wDoAkQ7EhgdI6STBjuxw7XWZmsuiHo0EDbxBzpioOK4+0RARmW67OTbYkFpCxqMAmAJG3TMmr9i5bgKL7jYaWVWOfq63BXO2Z9KpZ3uSo+Vtol4DsRWZbiPKqMDB+sJBC6kZj7oK7ajiYYQjhbAZ1LEsFJ0J4sTpJCjLkHmCFH2jyt2nFsC2i9zaKlywBC6Cpa4VJ38I0zy1RilpZATfdHPeghL1syFBGmEidJG3iHIjImts0qaXU4FTjiJtJXXot2Vu0OHFu4B3d0DTKuU1CCAQdGqTGQQZz983Admk57xGU82sAEmJ0gEgg/ARPpXvDX9AJU8aAZIMypb0M49KureIAUkwoVQRMmIknGCWLE+WfSOJOWrZ3QwdOLyqC+a/a/JMOzLMyEEgczcKydiUUqsdRHyqMcIqkG2DbIHvAnfYSCfj08qka9gztB21bR4tvPaPhVe9JWdIIKgkEqOWcMRyrSNSfUrPCUbpOK5/g3Pst7Sux7q/kgwH5kciTzEc/nzjY18a4e540JZRpacyBEQQSAw3g/CvqHZvE32tiUtyMEm48yOZHd7kQd+ddcHmjc8avS4VRw+aGtFU9F//MtDy7tj9/eD8K9PC3DvfYfoLbA/6lY/fUmZJxHEhYEEsdlHrEknAHr8KjBunbu18sv98rS3tXsssrBndlfuyWIUshtXO8BCgAfEZBEwZqpwvZkSq8QACNRHiXVde4z3Ga2GVhM/ayW8s3t0RA9He/btHy0t/wCdH0pl99RA3ZTIHmRuPvpJe7A0wRxWiBd8RkNN24LhaQ4AOIOMyYimHAQmsW274uxYROkA7AuSQQMDEnyorvdEjUGvai4W1oRUmdKgT6CKlqrAUUUVACiiigPGpV2gcGmprNdv8Y1toIx1q8NzOqtDOdqMVJIpJ7U8Pq4UEbkF/kwj56J/WrUXEFyIjP3eZ8hvS7jYdSBtsAeQUQv3AVvKOZWOSnUdOSmt019tTE9n8PrUECp7vZBOwqG8x4a5A9xsr5dV+H4EU47P7UBjUPCxgHlPrXkSg4ysz7ylXjVpKpHZlXsjs3RLNOoxG4gas56mNunrVribsDY8vDA5tv8A0fhU1+6NR33nmPrNjrEdcdKXX7mAY3jBIxgnbb9mqszgnJ5mL2tNduBBJnJPkJnP3fGtFwXD6oI8NtSPDEA6dUxHPlpYQIiTmkfYHGhOIII/vE7sEyY1Muepp815tCp1ALA6YCxzB8JSOcYiDyNclZ+YVr3ykHanHrZTSiglv7tBjmAWI3C7jTzIxgAjL3muXHLXS+oYXXbYqAMQoDLA22H4zU17tBbl5mMaWICJAANtQRuwhQ0yRIPiOedMOzrugi2jFJIXur4JQkxGVBHSNjtnrvTjkXqc0Y53eW3ffT2Kf+zAVDQpK7XEdVhtwCHkr5Aht8c6q8QrhmZ9SqtzJYMVa34pVMbAEdMnJU76A3gxfu0Gm3eUPq0KFUKylkKwdQndpO0CaqvZIAZBctKsBU7sOcky2CbimcSd5EYqylcpJJuyENjiLpC91cRECgaCVAnc+9JPikyat/7Qe0Azmxp5nQGMfm6Rk0wW3buEjVbuOOTiG+bqwn4zUd/sMkgNYIBmSG0iACZiAD8B0PKrXiy9mlb9d/Yn4ftNS0E6gZMHMrfU6s8xqAyft1U4Xtd7KhRes8PbLQAiu8tGSSI6AFj0G0VHa7JYulzOjumQkYL4/Ji2g3AIWW2iRvS48EbYIVXIdtTIRqg7yoP1uu5iryheKk33yOOjNRqShFab+nqaG1xt8sVbj7O2zFsg9AACZ9TNTSB9YcgWERIAB3JiY28/jWeuLdZSWttpUCP7OcCIgNJ0r5DpVnsJLjiLbWreogRoJuTBIECRG+4IwaydkejCeV3t9h33m+wzuY3iAd/1aj4i4PTwjOIGMc+X7xUd9oIXKlvrPpW3EDOrPmYknrG1Q8dxCowVm7xtK/k7QZnI06cAoAJI5xz9CSbWhoq9NyWvJ/g9ZQ7IgMOzAkCCSqgkTBwkyJOBFbTsX2lK3Ql5mVHgBwSBOwmdj/XIVkuzDcJuFrehWMKpjXlVV5zsABgzAY+YqXiuGDqViJ5QN5JnB5mD6Y51tTquPl5HDiMIq96vPkfZk4WRIuXIP51e/Q/+Zc/a/lXzH2P7fu2raMLpu22ZwLZBMBGjDEzJEEQOYr6lwnELcRXUyrCQfWuyx4lmtxZ2pwRYFC76ToImWBKuGIOnI2EHbrO1Kk9nQw0/SQw0BQJMAra0KQoaAA3i0iBgVrq4e0p3APwqti6kZi77LNI0Oqgk4BueEG3C/Wk6WAPKdRnapj7NNqkXQFBUhYYDwiNp2OSQIny3p59Bt/5a/IUfQbf+WvyFBm9X38xT2d2WlknVfJlVGbjzIAk5YxJkwOvkKZ8M51QCzJG7CIOIAJyee/lmrCWlGwA+Fd0sHIKKKKkoFFFFAFVe0OCW6hVvgelWqivWtWCccwOfx6UBi7XAG2zrqBnAjp19T+E9aqcTwZU/w2ra8T2RaddOkKeTLhgesjJ+NZa+Hsv3V0Sd1bk46eTf1vv0QmnocVWlJamM9puzw4KnEHUp+4/cTUXZaXbdnRFp7Y31g5ElgMSZkmNMHI6Uy9rngjppJqhw12bQAIySYwdiADH7VcmKeWpddD3fCYKrhnGXKWn0KTcfbY5LWjOzBikifrLkDfBDE8zVa/ftjLXrefsa2Y4gYKqD8xTF1Vj6+s/W/rIiql3g1PLkREcyAfQ/AxmuRyT3R7UaM4q0Zu3qk/uIOL4mzIIN4kbEAL5bQfxpnw9x+IRyLzuBHeJotqWH5zKgZhIyDvzqjx9sAwB/WDUnZ/FtbkIdOrBI97rieedqvBxvdo5MZRnk8sm38v0VA5Djw61UAG3zEfWHPaMjoZxTvsjj7TMAHchROi4itpgz/eThZ8hvzqjfOtlBtsCDIbVFwnHMQIwMAnbM12/DtD6rrMgUl0uA6hg6SCog+KMztNZ1LXdhSlJU1GWj79P0POGvnuw2HfVcNxBbQNdXUshAWwMKNWTC7GINFTZDe7ds+XiMfqkTVFXK29Klie6SAkalVwCXWesg/fjFecP2k8Kve22AERcWDHTxKVHzrPLc0paXv39VYe2rfegqlxb6gaSSsXbYbw6gXErz23jBq52baW2pskl1TDNc3djJAb/lrliOYRQd6Xdm8Z3twWC6K5Kt+RGnC5UM8eKfH1GeR3aWeJC2A99gYV4JgLDXyibDA0iJz7xq0YrVvkr9/U5MVKTaiubt3y6lE9q6kZtWhGPhczruxILeEjSowByyREg1Fbsm4C4u2rkxqlWDDkJdTqnGBPntUCcbZZz31q5YZAF0LpZFCYgbR8BHzq+nFWnH5EvokxqBVpASZ2J+EjzqLtt3Oynh4wSilb5fk6a0CFjUIPJ3j/U3Mdeear3mJzMnMMYYkRtLzqXPURiCKtA8+u+ehPT8KgufCJjfnkEYx0xUvVG8aUOhJwdwyQFOqBOnUS4kDw84AEQcgBo3BFXtzsNbltnUflFUurgnUxAmCwIVgY0gCYJ368rxXdkXInQQSeqgePbGQDy309KdWEBJgArHhgYC/VMxOFg5PxrlknCV0Z1Y5WJuxGDWrYnVAOTnc7T+iQPQVcv4OQJznT5fwgfClHs5C2VIG4DaPDMkTz5kUwd5Ijb4fA77bj412MvBOxe7AjRcGnwpeKqhIGNJ1Z5AlRnoJ51uPYvjSHucO22LieWqda/Pxfr1iOwWIDszCDcY7YCodI3OSZafSnnYt7+02GR51yAxGIdZEgRI8HUV6C2Pna63a6n0iil3HcPfa2VW6Axa3DKukgC4pbdiCNM457c6o2jxuAygZYkqysYOkqqlt4bVJIHh2ztBzj+ikNn6aoggNAUfV/y2BaZk+PSTPwpl2X3uj8t70nOMjrC4GZgScRJmgLlFFFAFFFFAFFFFAFFFV3vEkqkSN2Ow8vM/15UJSuWKp9qdnLfTS24yrc1YbEVIOEB94s3qcfsjH3UfQwPdLL6Ex8tj8aXYtE+Ze2vAkYOPeHwOPuM/Ks32W82kGJA9f8Q8v519S9qOyTdSG3+q4G52gjkTgfLbY/MLVlrT3bDyrA94m2Rs8TgwQPhJrPEeZKR6HhD4c5U3s9V+SeecneIg/aImN/jtAnaoLp5Z5fgR+7oKnc8845QPtAg5/j/KC6OWceZ6kevzxXJY+hQi7S2J8uvkBHT5YqDs26JyRnk3un48v6wat9opK+oz6x5YOelJFDLyIjfGM9elStjCrbPqbfh7SEQYWcaLom23kG5H+tIrjjOzxj6jA+FbviSei3Rn4NnyFZ7ge1CoiYBxpbxWz/4/h5U84TtQRpB0TjQ/itGeQPL0/wCmqaoo4X7775lXi7Ehkvl1YsCsSu3IMJVuRAO0ctqV8Rwrq0F1foboKt6ayCPka2CaI0/3c47u547LeQPL0BH6NcXuCVcf3U403PHZPkLm6eQMfo1CaMstu+/z7mSW69tlhGSGBJlWgYkLkss5zk5zimN3jJ4ZLbgNGq224n8r3ts9dic/m1Jx/Y6jkbR2MMDbPo2w+Ok+RrviV/JuX0o5AW2q5J0suloMEkDWJ56q1jZu3VM5cTFpKS6or3+2ULTcskkx4rZgNGMGYOIExOMnFX+G41LiTbUoodlKk5BKqQZBnOYiNqTfRWgvbfuraHSsp4ZMnHIxBJjrV3guJvTpJW9b5vaU6hvBIGcHymJ3qljspVUrfv8AAzL88A5AJ8wCfPlsDyri7d5/DYk+8Pj+6uLiFIBGnYCNuYERgjbaoHYkdf3+HPrVbnbZPU8vmQdz94OTjGT6HAqu3bUp3IGltCIzkrEG2oMEAEkqYknGSB0r3ONDMy2h3lxSQV8QAI3M8wDyBAMGCa94Xs3vnZnQptBPhnlBbAn0nEYqVBP4jjxNTMlw9S7bYiRkcsTjMfCp3LC29yNgYnmeW/IH7vMioLvB3NChHdSpBCyG2JxgjUvwHLypbftXUuG5dljvn3cbREx1g+s10U6WZ7nPVx2WOVxcfVm27DUC34jICrJ6lwHb0BZifT0p32HZ18VaPNWDQNoVLm3oGT9qs17PcYDa1qNR0gRBJDL4YwDBICn0JreexHAHxX2+sIXn6kfAKMYOmRXY9Dx5vy2NbUfEKSpAJBjBESD8QRUlFUMTP2m4xRtrxMsE1SLdv7LAEazcxA93cAiprL8UyuGAU6rehgFnSXHeyuo6SFnEnkdRJhb/AGcZDMfrO/pCnQseRVQfjVugM7Z4njoCm0s6WOpgDDaxpEK4kaCw6yueUzDiONLae7tgfbgn/FidOv8Ay5MTv+zU/bfDu+nu3KuA5gXGWYQhTpBgw5t79ajtG+LihnWNTYJWXUMoBjlCEk6YzHoQBL3E6LepQHZ2nAIAL+EGGyBbJMyJKAc4MCcdxkhWtJJVWLKMAeAOI7z3pdtOc9w/Va4ReLXXobXF1t2UkKfGoIOBuogRAIqRl44AQykkiZC4HdgmNpHeEg5nSuM5IHtviONJM20U6RmJXUSsiNYJgatjG3PAa9nOxSXwdT79A5j4RiecTzqt2cl/XN0yNOw0wGi2TsJ97vAPIZ6llQEHFOcKvvNgHoObfAfeRVG/ZvI/5Jjo0qApCFZLeM7BydOctuee1XbWbjH7MKPlqJ+Mr+zXHa3edzc7okXAjFICklgJUQwIycfGoLPTQVLxvFlgvdaV1rLaZOnvAGHvQJTU2rpAiSBT62TAneM4j7uVJn4ziVZUFvUCWGsqdgWCsSpAnwqSIXF0RsaLfH8Tqg2QcoMAqBKyzSxgwZwJiRJmpKjl0BBBEg4IrK+1XsuOMTSG0cRZOq1d5kHYMdztB32B51et9o8VCk2RkqCAryZL6oB92IQS2PFM7Az8LxV0ol25bhwSpVcEhgMQ8QdcCZzE7GoauaU5uLuj5Rf4e5bJS8hS8MFBgNJHiWTpPX5x0qrcXkAd5kbYbY5nmfLf0r692xw9riE037NwdDo1kfG3q/oDmAaxnHezAn+8tc/f/JuZMyUeMz61i6PQ9al4ql8cfoYbirX1jA6knkpPP+ue9UrvD3LrF7aFrbgSuoBmA2ZVO55jf8a1vaHsxcLqt4fk48JAGg4EklSZaZk9I2AqZeBW2DbGk4AQNBSVXSFJH5oEH1rWNFKPU4quOderta2x8+bg1hihYFBLI6w28e7MgecVDbvMhKkaYMEESs9COVb/ALd7FDsSmtbgxqXJWRs320xzzEQeRyV5biEWeJnSWnWsAGOcgQRykgkeUEVlOi1qtTrpYtp2kScF2oVETAP1W8Vs+QO6/h5U44btXSIBNucaG8Voz9kkjT6SP0TWQ4m0bbEZCz4TupHLIxtXdniiPLy3X+X3VzOHQ9OMozRuuEeTCgoY93dNs9NP/RPQ0zPA2tMBVgco0sPSP3AViuzONjl8J2816fdWg4XtQmPE2NjAkHoeoj/3WWzM6tGXIl4/sHWBJZkHu6SGUbeUnIHXas/xPZBtt4ZBmAwlQfIONjPXPlWmv8aH8M29TbggxcEbeZ/b9KrXrhTwqSrEbFtWkSNjvBB2kYI8IqykzOnSb0M7d4TjNlv88W7htmSOWqN8HDZxmKXcTxHEu8MpATLW1lefPTvHn8+dagHMzg7ffzG/pS/tKQBdTVrQqrxI1IY3Awcxt1HnV81zWdHJHRXRZtcFbQ69A7yNRBzp1A40zljzmRgip2bqee/xwAR6bedcXL05JGflJ6Hlk+uajZvX+j1/dQ0grWJbl6M/d+tvH76k4C4/uiGne2xhoE8m96fOB5mlztJz7omZBC78+n6W1MLKwoDQNWQLniU/nLd3B2yc7YqE2tUayhGUbSVyR+F4curMioJAIZYLdeqE74APyr6j2V7ScNpW2CbcCArD75E/MxXy9rhB0+JY+q3jWPWQdP6RA8jTLhlVVCSiznQ6wNXPT7o+QrZV582edV8NobxVvY+tWb6uJVgw6gg/hXPGX9Ft3idCs0dYBMV8stXNLagVQgQPeKmYOGwAZxA6c8VNd7evhgnfRt+TYltWk6hBcgkTEwGkSKuq65o4peGS/iz6bwdjRbRJnQqrPWABNTVgOH9seKX37IYcyon7job5Kav2vby3/iLo/SJQ/s3FH41dVomMvD662V/Yce0fZ4u2zqJjQV0iAWZmTQAxBiWAG3MdK4PszaJklj/ecree9jUGISW259czVS77T2bmgQ2nUHbAPhTIIgn6/d/OmC+0nDH/ABY9VYfeRFWzx6mDw9Vfxf0LfAcELWoDYkQIiAAABj4/CByq3VK32vYO1636a1n5TVwGc1ZNMycWt0e0UUVJBX4PZj1dvuYgfcBXPaXDG4mlWKnUjSCR7rqxEjOQI+NdcLguOjY/WAb8Sa47Wuulm49qC6ozKCpYEqJjSCCZ2wedQi0txYvZfEaxc70aoQEBnhgju2gjaGDDxRI0xkGpuy+zL1t1L3i4CkEZALFiSdJ8zMzOI2qO32zeLFPo5JViuokqpi4tvVADFZnXB+rnNeWe27pKzw7AFUY5Y6QzAGPB4mAYErA91s1JUe1X473fRkPydTVTsntJ7oYtaKQoIXck6rgIDGAQQqEbe9UHaXaVwAAcJfYlliDw+YYMfevDkDUMtH4kOqKT2+1r7f8A0F9f034Uf6LrV39P4n/hP/up/CpKlm/2VYf3rNtjvJRZnkZiZ86yXtD7LaFL2l1KBldTgxMxgx8Y/npPpvE/8NH69tv+5a4PEcV/l/8ARbP/AOTQhowHB8WCPHccMDgmInGCCJDYyCTjbBk8cVYW4CWIcuSfcIAH5wOobcwARNaftP2dN4ljadHI962tlJ8jN5gR6g0iveyN9RKpdOcyOF/C2Mip0NVV01M7d9noJKQcSbSOO7g7HTcXG3IgUo7T9nNMMEdMjUigPHn4THqRAyMHNav/AGHdUwUCmMyE/dcAqG/7NlyEuKCCCyjUMkECTNwggTzn3uWapUjGzbNKVeSlaF7mF4/gGsE/Y1QpPhJxPunI/lRY48jmaccZwV+0xDlAFYkadQIldLnSJgkRsd1pFxHBJp0o+p5kDYMp2Ck7sImN/LFcbUXs7nrUcXUStUQ57K4o3H0kkg5ZWGoRzz6wMk7jFOCSeeSemI1DlMbY/dypB7IJm7MyukQTEe8SOuYHyrQnpPP/ALvSP3/jWco2djvpyurkTn+oM4b5/uqm4kFSY1DeOswR1iAYHSrjn/10yT/WfhVVlMczjyzjpifu3oabqzK3B94UB7siCUmVClgY0gkgT5Cf4127RjwmQwMFYIMzkFdx/OmNsTccKIHe48QWWGoXCoPvZ6A78qq+03DRpuydakK0yW0mYLSMwYHWGA5Yqql55Gc8aiir8i1wKQJnSN+8XxoehYcvXy94bVbuXIBMC3OZXNojzH1eZJ8O/vVU4AhUDtKas94JNto21A7bZJ6RNTAGZAKkn3k92T1XlPXH6Zq/M6otS1Wxa7PtGYgAASE1eE+aiPDHkP1jTE3MQNcn6hhp6+IyNup+FVLKACAoImSsBW1HnG0/L1NS225kOV5GSSpEg4GT95yaFJK7uTC5pWAW8I9wqSYHIBckekjpVO0JDBHDAbqwB84OkeH1e2TXXFXgYXvMcidIBPSSNDN5HSa8NskjWmuOYHiHUgMdQ9UdvSoISsSrbCCCt21ym2dSfBBIHqUFeC+zElSt0DGCVb4m2WPwKiurV2Qe7ukxujhmYD7rinzM1G/iPiQPHMabgX/TcB+dCbde+/c94cIWPh7tsf5cnfb6x/Wj8amvo0ZIK8xBkg8t8/AbVIqaRp0yB+cSev1/41GwH1QFI3kYz5D8aELe6OEugGVYgiTEnkMeFpgbcqn7E9ob3DHwklC0tbbIzvBHunnOfMVVvuQkEQTORnA9R1j5VUAE/wDsYOfiZFSm07oSpxmmpK6PsnY/alvibQuWzIOCOasN1PmKu18x9iu0za4hVOEu+FlI2Y+4ZGPL9avp1d1OeZXPmsXh+BUyrbkVrnhuBuTDSfUSV/Fh6kUdoLcKEWjDyucDGoaoJBE6ZiRU122GBB2NQ2bxB0P73JuTf/15fLysc+6FFzg+NkxdUQXK5BElXCA+DxAEqYxGkb7CT6LxkT34npCAf4cT4D/zT6leWA8oqSpX4BXFtRdIL5kiM5MbbYjH3nevPeueVv8A1MP3L/rrq/fzpTL/AHL5t/Dc/MjuxaCiB8TzJOST5k1BbZElVn4gksEA8OCSYzE7DJ+6rNRXeHVskZ67H51JCtzMtw3tTcZdToFAWzq0GSHuMVuL4veVMQwy2cCM2j25OFN1mkSv9n5vpx4obmZGMRIMinf0To7j46v9U14OFYbXD+yn/jUF792Ep9oEz47xAySFtHHed3Mb+9yifKhO3TEnvPe0/wCARJdkUSDEyucwJ3nFOxwzf5h/ZT+FefRDEd4Y6aUj/TQi/qvp/oWcL2iL6klQyqAw1JkgsygjSzEGUPIUo7W4BLinui6OhmNLtBI5YyCNwc59K1n0Mcyx9WMfLaprdsKIAAHQUsQ2vmfFeJe8GK3LDtB20XDPmrRJHluPvry52BbvD8mNFzfu7ggNGREgSfI5r6j7SezlvikyPEMgjBnkQeR/rzHzXtTg7thu7fGZV9gx8zyf8fx83EYTJ56Z6mGxrl5KnfuK7D30fu7qyq4JIJYDlnmOgPU551aOdjOdwT1GOvwjPpVjibbXWPeeJ9ipjGNvKBkv6AEZNeXOy48UBiICTjSML4WAmDkwTEJmSZrCNb+474Nw0jt0KMTsCfL0nMcvUZrm2YYCCTmfzQoEszE+fPO2KtcfwKrrBLszTAklyCpjSgjxbD3YBknrU3Z3sNxndoyouorDB5GPsyCJXyrphCU43iZ1sbGLyvS/TX/hB2dwgUJGRGlWBaWEzOqSjknJBCmTHSrXAdmnj3Wzb8VsEG7cElAB9ReucmDuBHONN2Z7D3HH9qZFBEMtvVqYdGYknyxuMGa2/Z/AW7CC3aQIo5AVehhWpZ5/I8/E4xSjkh9SAdi2O5WybalEEKCMjqQRsTvI61leP9gFUluHaBnwExBOZUjAPwE85rdUV2SgpbnLRxNWj8D+XI+PdocBdtkI6w3ImVI57jcY3X5c6i93aUPQiVPp5+QIJ519PvnWbne2We1OlSBqjTgto98MWLCVBwoOKRdoeyqXVY8Nd8isgkHpJBg/msPWueVFrY9eh4nCWlTT/BghcLSwIYcwZkT9WQNS9dLqR51LYKrCq7WmOysAUOMQJ0n9QipO0+x7tlh3ttsYDJIMeWf9Dfq1X74lT4lvIMMrQrjyIPhPLBC+tYvQ9VNSV4vQn4m4Th0BK5lRrjz04uKfSa54dgTuXC4IkOVPqQLgPrNU1fICtB5I3/aGM/FGjyq7YuNHvCeamTzxkgN85qpLVkWkIPuucfVOfmD4vvrlSPrE/pDUq+WRsPU153k4ZAQfMEffkfKpVc8wCB8D8sjbzFQZ7EPaUFlEzoAyYOee3PJqkfvE/nfok8yYg/Pyou3ckkxJPlGraDzM1HqyJ5Zz5YmesVJaMbInFzSZWZXMA5xkYON8V9sttIB6ia+M8Dw5u3Ft82YKOe53r7OBXVh+Z4vizV4Lnr+D2ublsMIYAjoa6oroPHK30dh7txgOhhvvOfvr36Ox3uNHQQPvGR86sUVFi2ZnFq0FEKIruiipKhRRRQBRRRQBRRRQBRRSTg/aAXGVAuSEJHQXFVgPhrTPQNtFAO6o9q9lW+IQpcUEERkf1/LlFLP95NJIZQw7xkGjdSr3AFecBiEkbSWjG9Fv2mBKLo8Z7vUAZA1qGYTjaQJ69KAUW/Yi4gKreBWcLc8UAGQJ06sY51Yb2KLwLnEMF+zbAQH9YQ3302HtApt23CE96SAJG4cJE8zJnHJWOYzLY7YGu3bYeNrQuGNgSCYE8sNWfChe9lc04s7WzO3uedj+znD8N/dWwDzY5Y+c9fOm1JbXtCsgPbZJ0xJXJdioXf3sEx0FQD2pUoXCEwuoqCC0AkHSo97aNQxOJ51oZmhopDxfb5VbbqgKul1jJ52yoGdtJkmTyAx0k4T2hW5cFtbbSTE40+7qLA/WQj3WG8HbEgOqKg46/wB3bdwASis0EhQYBMFjhR5nalFj2mQlUKku2IQiJ702hknqJMEjeC25AfVX4jg0cyy+IYDAlXA6B1hgPKaVW/ae22kKjEvogA2yfyhhZhsDqeRxk1zb9qbbFVFu5qcIQp0f4h8AnVpnrnEigLvFo6IxZlu2wCWW6IMDJ8SiCAORWT1rOdqezHC3oJV+FuHbVgSfqh1JWT9lX+FP+E4wcWgKAhFuDWGwSFUOoA/SKSD0YU1YTg5BqsoqW5rSr1KTvB2PknavsdxVnGkXrfMgSQOpUCD+yPWlDzsVDR0wR8Dt8DX2b/Z4X+6Y2vzVynpoOAOunST1qj2h2ctz/wCY4dbn/MtA6vUr749FL1hPD3+Fnq0fGGtKkb+qPkouZE6ipEwQ2MwDtJnPWNNWL98KhZWJnH2vM+fXnWyuexyXLXe2GYEyyI8HUJxmAVDqFOdjHnKftL2J4m6ttrLWmWCDLMrTMEQVwREEGCDIrF0ZrkdsfEKE+dvcySNy/A7c9v41YR+ZwD8Mn8c094f/AOH/ABk5FoeZc/uBrUdiewFu2Q19u9IiEiEEdZy3xj0pGlJ8i1XH0IK+a/sVf/h92ISRxLjYRb5EkiGc9cYHx6Ct7XiqAIAgDAAr2u2EcqsfO4ivKtNzYUVBxnFLbXW20qvxdgqjOMsQM9aoW/aThTAF4GSAIDZJkgDGTAJgcgasYDailHD+0vDOwRbksRIhWOwYnIEYCn5jqK9ve0fDpGp4LKrAQSSGJAgAZyD/AERQDaik3E+1HDIVBf350wD4tIJYD0ALemaB7UcLp1C8CJRTEyC7Mik+Uq+fzG6GgHNFKX9o+GWdVzSVLKQQZlSwOw/NPzHUTKe27AbQbgmQBvB1BSIO2zD5HoaAY0UqX2hsF3QPlCVbBMMCq6cbmWAqL/enhZg3YxM6WiAGJyBAgKSTtt1FAOqKVXPaPhVZla8oKtoIMiGLaQu25OK4/wB5+FkDvhLRCw0+KIwRjBBzyztQDiuBaGMDBkYGDkSOm5+ZruigCiiigCiiigCiiigCiiigCvIr2igCiiigCiiigCvGEiOvw+8V7RQC08dpvpw6BICSw1QyrDBQEjxEkYHRWPIAr7PtRaGo92wBKGV0MTrUEMdJ32GCeQ3MVoYo0jpQEPBcSLiBwIBkRKtsSDlCRuOvrBxU9AFFAFFFFAeETvUY4dJ1aVmZmBMxpmesQPSiigPbdhVnSqiSWMACSdyY3PnXWgdBRRQHukdK5FlZJ0iTEmBJiSJ67n5mvKKA67sdB8v68/nR3YiIEdIryigOtI6VGnDoJhFEksYAEk5JPUnrRRQHZQdBQUHQf1/QoooDqiiigCiiigCiiigCiiigCiiigCiiigCiiigCiiigCiiigCiiigCiiigCi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075" name="Picture 3" descr="C:\Users\sabukgopi\Desktop\myofiber-143D47238262E08B9B1.png"/>
          <p:cNvPicPr>
            <a:picLocks noChangeAspect="1" noChangeArrowheads="1"/>
          </p:cNvPicPr>
          <p:nvPr/>
        </p:nvPicPr>
        <p:blipFill>
          <a:blip r:embed="rId2" cstate="print"/>
          <a:srcRect/>
          <a:stretch>
            <a:fillRect/>
          </a:stretch>
        </p:blipFill>
        <p:spPr bwMode="auto">
          <a:xfrm>
            <a:off x="63500" y="606425"/>
            <a:ext cx="9017000" cy="56451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p:cNvPicPr>
            <a:picLocks noGrp="1" noChangeAspect="1" noChangeArrowheads="1"/>
          </p:cNvPicPr>
          <p:nvPr>
            <p:ph idx="1"/>
          </p:nvPr>
        </p:nvPicPr>
        <p:blipFill>
          <a:blip r:embed="rId3" cstate="print"/>
          <a:stretch>
            <a:fillRect/>
          </a:stretch>
        </p:blipFill>
        <p:spPr bwMode="auto">
          <a:xfrm>
            <a:off x="1536700" y="2185987"/>
            <a:ext cx="6070600" cy="35369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err="1" smtClean="0"/>
              <a:t>Sarcolemma</a:t>
            </a:r>
            <a:r>
              <a:rPr lang="en-IN" b="1" dirty="0" smtClean="0"/>
              <a:t/>
            </a:r>
            <a:br>
              <a:rPr lang="en-IN" b="1" dirty="0" smtClean="0"/>
            </a:br>
            <a:endParaRPr lang="en-IN" dirty="0"/>
          </a:p>
        </p:txBody>
      </p:sp>
      <p:sp>
        <p:nvSpPr>
          <p:cNvPr id="3" name="Content Placeholder 2"/>
          <p:cNvSpPr>
            <a:spLocks noGrp="1"/>
          </p:cNvSpPr>
          <p:nvPr>
            <p:ph idx="1"/>
          </p:nvPr>
        </p:nvSpPr>
        <p:spPr/>
        <p:txBody>
          <a:bodyPr>
            <a:normAutofit fontScale="85000" lnSpcReduction="20000"/>
          </a:bodyPr>
          <a:lstStyle/>
          <a:p>
            <a:pPr>
              <a:lnSpc>
                <a:spcPct val="150000"/>
              </a:lnSpc>
            </a:pPr>
            <a:r>
              <a:rPr lang="en-IN" dirty="0" smtClean="0"/>
              <a:t>The </a:t>
            </a:r>
            <a:r>
              <a:rPr lang="en-IN" dirty="0" err="1" smtClean="0"/>
              <a:t>sarcolemma</a:t>
            </a:r>
            <a:r>
              <a:rPr lang="en-IN" dirty="0" smtClean="0"/>
              <a:t> is composed of a lipid </a:t>
            </a:r>
            <a:r>
              <a:rPr lang="en-IN" dirty="0" err="1" smtClean="0"/>
              <a:t>bilayer</a:t>
            </a:r>
            <a:endParaRPr lang="en-IN" dirty="0" smtClean="0"/>
          </a:p>
          <a:p>
            <a:pPr>
              <a:lnSpc>
                <a:spcPct val="150000"/>
              </a:lnSpc>
            </a:pPr>
            <a:r>
              <a:rPr lang="en-IN" dirty="0" smtClean="0"/>
              <a:t>The </a:t>
            </a:r>
            <a:r>
              <a:rPr lang="en-IN" dirty="0" err="1" smtClean="0"/>
              <a:t>sarcolemma</a:t>
            </a:r>
            <a:r>
              <a:rPr lang="en-IN" dirty="0" smtClean="0"/>
              <a:t> forms 2 specialized regions of the </a:t>
            </a:r>
            <a:r>
              <a:rPr lang="en-IN" dirty="0" err="1" smtClean="0"/>
              <a:t>myocyte</a:t>
            </a:r>
            <a:r>
              <a:rPr lang="en-IN" dirty="0" smtClean="0"/>
              <a:t> the intercalated disks and the transverse tubular system</a:t>
            </a:r>
          </a:p>
          <a:p>
            <a:pPr>
              <a:lnSpc>
                <a:spcPct val="150000"/>
              </a:lnSpc>
            </a:pPr>
            <a:r>
              <a:rPr lang="en-IN" dirty="0" smtClean="0"/>
              <a:t> The intercalated disks are a specialized </a:t>
            </a:r>
            <a:r>
              <a:rPr lang="en-IN" dirty="0" err="1" smtClean="0"/>
              <a:t>cellcell</a:t>
            </a:r>
            <a:r>
              <a:rPr lang="en-IN" dirty="0" smtClean="0"/>
              <a:t> junction which serves both as a strong mechanical linkage between </a:t>
            </a:r>
            <a:r>
              <a:rPr lang="en-IN" dirty="0" err="1" smtClean="0"/>
              <a:t>myocytes</a:t>
            </a:r>
            <a:r>
              <a:rPr lang="en-IN" dirty="0" smtClean="0"/>
              <a:t> and as a path of low resistance that allows for rapid conduction of the action potential between </a:t>
            </a:r>
            <a:r>
              <a:rPr lang="en-IN" dirty="0" err="1" smtClean="0"/>
              <a:t>myocytes</a:t>
            </a:r>
            <a:endParaRPr lang="en-IN" dirty="0" smtClean="0"/>
          </a:p>
          <a:p>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err="1" smtClean="0"/>
              <a:t>Sarcoplasmic</a:t>
            </a:r>
            <a:r>
              <a:rPr lang="en-IN" b="1" dirty="0" smtClean="0"/>
              <a:t> reticulum</a:t>
            </a:r>
            <a:endParaRPr lang="en-IN" dirty="0"/>
          </a:p>
        </p:txBody>
      </p:sp>
      <p:sp>
        <p:nvSpPr>
          <p:cNvPr id="3" name="Content Placeholder 2"/>
          <p:cNvSpPr>
            <a:spLocks noGrp="1"/>
          </p:cNvSpPr>
          <p:nvPr>
            <p:ph idx="1"/>
          </p:nvPr>
        </p:nvSpPr>
        <p:spPr>
          <a:ln>
            <a:solidFill>
              <a:schemeClr val="accent1"/>
            </a:solidFill>
          </a:ln>
        </p:spPr>
        <p:txBody>
          <a:bodyPr>
            <a:normAutofit fontScale="77500" lnSpcReduction="20000"/>
          </a:bodyPr>
          <a:lstStyle/>
          <a:p>
            <a:pPr>
              <a:lnSpc>
                <a:spcPct val="150000"/>
              </a:lnSpc>
            </a:pPr>
            <a:r>
              <a:rPr lang="en-IN" dirty="0" smtClean="0"/>
              <a:t>An intracellular membrane network is a highly efficient Ca2+ handling organelle specialized for the regulation of </a:t>
            </a:r>
            <a:r>
              <a:rPr lang="en-IN" dirty="0" err="1" smtClean="0"/>
              <a:t>cytosolic</a:t>
            </a:r>
            <a:r>
              <a:rPr lang="en-IN" dirty="0" smtClean="0"/>
              <a:t> Ca2+ concentration</a:t>
            </a:r>
          </a:p>
          <a:p>
            <a:pPr>
              <a:lnSpc>
                <a:spcPct val="150000"/>
              </a:lnSpc>
            </a:pPr>
            <a:endParaRPr lang="en-IN" dirty="0" smtClean="0"/>
          </a:p>
          <a:p>
            <a:pPr>
              <a:lnSpc>
                <a:spcPct val="150000"/>
              </a:lnSpc>
            </a:pPr>
            <a:r>
              <a:rPr lang="en-IN" dirty="0" smtClean="0"/>
              <a:t>Contains </a:t>
            </a:r>
            <a:r>
              <a:rPr lang="en-IN" b="1" dirty="0" smtClean="0">
                <a:solidFill>
                  <a:srgbClr val="FFC000"/>
                </a:solidFill>
              </a:rPr>
              <a:t>three</a:t>
            </a:r>
            <a:r>
              <a:rPr lang="en-IN" dirty="0" smtClean="0"/>
              <a:t> important components that participate Ca2+ homeostasis:</a:t>
            </a:r>
          </a:p>
          <a:p>
            <a:pPr algn="ctr">
              <a:lnSpc>
                <a:spcPct val="150000"/>
              </a:lnSpc>
            </a:pPr>
            <a:r>
              <a:rPr lang="en-IN" b="1" dirty="0" err="1" smtClean="0">
                <a:solidFill>
                  <a:srgbClr val="FFC000"/>
                </a:solidFill>
              </a:rPr>
              <a:t>Sarcoplasmic</a:t>
            </a:r>
            <a:r>
              <a:rPr lang="en-IN" b="1" dirty="0" smtClean="0">
                <a:solidFill>
                  <a:srgbClr val="FFC000"/>
                </a:solidFill>
              </a:rPr>
              <a:t> reticulum Ca2+ATPase (SERCA-2)</a:t>
            </a:r>
          </a:p>
          <a:p>
            <a:pPr algn="ctr">
              <a:lnSpc>
                <a:spcPct val="150000"/>
              </a:lnSpc>
            </a:pPr>
            <a:r>
              <a:rPr lang="en-IN" b="1" dirty="0" smtClean="0">
                <a:solidFill>
                  <a:srgbClr val="FFC000"/>
                </a:solidFill>
              </a:rPr>
              <a:t>Regulatory protein of SERCA-2 </a:t>
            </a:r>
            <a:r>
              <a:rPr lang="en-IN" b="1" dirty="0" err="1" smtClean="0">
                <a:solidFill>
                  <a:srgbClr val="FFC000"/>
                </a:solidFill>
              </a:rPr>
              <a:t>phospholamban</a:t>
            </a:r>
            <a:endParaRPr lang="en-IN" b="1" dirty="0" smtClean="0">
              <a:solidFill>
                <a:srgbClr val="FFC000"/>
              </a:solidFill>
            </a:endParaRPr>
          </a:p>
          <a:p>
            <a:pPr algn="ctr">
              <a:lnSpc>
                <a:spcPct val="150000"/>
              </a:lnSpc>
            </a:pPr>
            <a:r>
              <a:rPr lang="en-IN" b="1" dirty="0" smtClean="0">
                <a:solidFill>
                  <a:srgbClr val="FFC000"/>
                </a:solidFill>
              </a:rPr>
              <a:t>Ca2+ release channel</a:t>
            </a:r>
            <a:endParaRPr lang="en-IN" dirty="0">
              <a:solidFill>
                <a:srgbClr val="FFC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Sarcoplasmic</a:t>
            </a:r>
            <a:r>
              <a:rPr lang="en-US" dirty="0" smtClean="0"/>
              <a:t> reticulum</a:t>
            </a:r>
            <a:endParaRPr lang="en-IN" dirty="0"/>
          </a:p>
        </p:txBody>
      </p:sp>
      <p:pic>
        <p:nvPicPr>
          <p:cNvPr id="6147" name="Picture 3"/>
          <p:cNvPicPr>
            <a:picLocks noGrp="1" noChangeAspect="1" noChangeArrowheads="1"/>
          </p:cNvPicPr>
          <p:nvPr>
            <p:ph idx="1"/>
          </p:nvPr>
        </p:nvPicPr>
        <p:blipFill>
          <a:blip r:embed="rId3" cstate="print"/>
          <a:srcRect/>
          <a:stretch>
            <a:fillRect/>
          </a:stretch>
        </p:blipFill>
        <p:spPr bwMode="auto">
          <a:xfrm>
            <a:off x="533400" y="1143000"/>
            <a:ext cx="8077200" cy="5257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9218" name="Picture 2" descr="C:\Users\sabukgopi\Desktop\Picture11 (1).jpg"/>
          <p:cNvPicPr>
            <a:picLocks noGrp="1" noChangeAspect="1" noChangeArrowheads="1"/>
          </p:cNvPicPr>
          <p:nvPr>
            <p:ph idx="1"/>
          </p:nvPr>
        </p:nvPicPr>
        <p:blipFill>
          <a:blip r:embed="rId3" cstate="print"/>
          <a:stretch>
            <a:fillRect/>
          </a:stretch>
        </p:blipFill>
        <p:spPr bwMode="auto">
          <a:xfrm>
            <a:off x="1191346" y="1600200"/>
            <a:ext cx="6761307" cy="470852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SR PROTEINS</a:t>
            </a:r>
            <a:endParaRPr lang="en-IN" dirty="0"/>
          </a:p>
        </p:txBody>
      </p:sp>
      <p:pic>
        <p:nvPicPr>
          <p:cNvPr id="150530" name="Picture 2"/>
          <p:cNvPicPr>
            <a:picLocks noGrp="1" noChangeAspect="1" noChangeArrowheads="1"/>
          </p:cNvPicPr>
          <p:nvPr>
            <p:ph idx="1"/>
          </p:nvPr>
        </p:nvPicPr>
        <p:blipFill>
          <a:blip r:embed="rId3" cstate="print"/>
          <a:stretch>
            <a:fillRect/>
          </a:stretch>
        </p:blipFill>
        <p:spPr bwMode="auto">
          <a:xfrm>
            <a:off x="1139818" y="1600200"/>
            <a:ext cx="6864364" cy="47085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chemeClr val="accent1"/>
                </a:solidFill>
              </a:rPr>
              <a:t>SERCA-2</a:t>
            </a:r>
            <a:endParaRPr lang="en-IN" b="1" dirty="0">
              <a:solidFill>
                <a:schemeClr val="accent1"/>
              </a:solidFill>
            </a:endParaRPr>
          </a:p>
        </p:txBody>
      </p:sp>
      <p:sp>
        <p:nvSpPr>
          <p:cNvPr id="3" name="Content Placeholder 2"/>
          <p:cNvSpPr>
            <a:spLocks noGrp="1"/>
          </p:cNvSpPr>
          <p:nvPr>
            <p:ph idx="1"/>
          </p:nvPr>
        </p:nvSpPr>
        <p:spPr/>
        <p:txBody>
          <a:bodyPr>
            <a:normAutofit fontScale="92500" lnSpcReduction="20000"/>
          </a:bodyPr>
          <a:lstStyle/>
          <a:p>
            <a:pPr>
              <a:buNone/>
            </a:pPr>
            <a:endParaRPr lang="en-IN" dirty="0" smtClean="0"/>
          </a:p>
          <a:p>
            <a:pPr lvl="1">
              <a:lnSpc>
                <a:spcPct val="120000"/>
              </a:lnSpc>
            </a:pPr>
            <a:r>
              <a:rPr lang="en-IN" dirty="0" smtClean="0"/>
              <a:t>ATP-dependent Ca2+ pump distinct from that found in the </a:t>
            </a:r>
            <a:r>
              <a:rPr lang="en-IN" dirty="0" err="1" smtClean="0"/>
              <a:t>sarcolemma</a:t>
            </a:r>
            <a:endParaRPr lang="en-IN" dirty="0" smtClean="0"/>
          </a:p>
          <a:p>
            <a:pPr lvl="1">
              <a:lnSpc>
                <a:spcPct val="120000"/>
              </a:lnSpc>
            </a:pPr>
            <a:r>
              <a:rPr lang="en-IN" dirty="0" smtClean="0"/>
              <a:t>Fundamental determinant of Ca2+ accumulation within the </a:t>
            </a:r>
            <a:r>
              <a:rPr lang="en-IN" dirty="0" err="1" smtClean="0"/>
              <a:t>myocyte</a:t>
            </a:r>
            <a:endParaRPr lang="en-IN" dirty="0" smtClean="0"/>
          </a:p>
          <a:p>
            <a:pPr lvl="1">
              <a:lnSpc>
                <a:spcPct val="120000"/>
              </a:lnSpc>
            </a:pPr>
            <a:r>
              <a:rPr lang="en-IN" dirty="0" smtClean="0"/>
              <a:t> For every 1 mol of ATP hydrolyzed, 2 mol of Ca2+ is transported back into the </a:t>
            </a:r>
            <a:r>
              <a:rPr lang="en-IN" dirty="0" err="1" smtClean="0"/>
              <a:t>sarcoplasmic</a:t>
            </a:r>
            <a:r>
              <a:rPr lang="en-IN" dirty="0" smtClean="0"/>
              <a:t> reticulum, thereby decreasing </a:t>
            </a:r>
            <a:r>
              <a:rPr lang="en-IN" dirty="0" err="1" smtClean="0"/>
              <a:t>cytosolic</a:t>
            </a:r>
            <a:r>
              <a:rPr lang="en-IN" dirty="0" smtClean="0"/>
              <a:t> Ca2+</a:t>
            </a:r>
          </a:p>
          <a:p>
            <a:pPr lvl="1">
              <a:lnSpc>
                <a:spcPct val="120000"/>
              </a:lnSpc>
            </a:pPr>
            <a:r>
              <a:rPr lang="en-IN" dirty="0" smtClean="0"/>
              <a:t> In conjunction with the Na+/Ca2+ exchanger and </a:t>
            </a:r>
            <a:r>
              <a:rPr lang="en-IN" dirty="0" err="1" smtClean="0"/>
              <a:t>sarcolemmal</a:t>
            </a:r>
            <a:r>
              <a:rPr lang="en-IN" dirty="0" smtClean="0"/>
              <a:t> Ca2+ </a:t>
            </a:r>
            <a:r>
              <a:rPr lang="en-IN" dirty="0" err="1" smtClean="0"/>
              <a:t>ATPase</a:t>
            </a:r>
            <a:r>
              <a:rPr lang="en-IN" dirty="0" smtClean="0"/>
              <a:t>, the uptake of Ca2+ bySERCA-2 forms the basis by which </a:t>
            </a:r>
            <a:r>
              <a:rPr lang="en-IN" dirty="0" err="1" smtClean="0"/>
              <a:t>cytosolic</a:t>
            </a:r>
            <a:r>
              <a:rPr lang="en-IN" dirty="0" smtClean="0"/>
              <a:t> Ca2+ can be altered by more than 100-fold during the </a:t>
            </a:r>
            <a:r>
              <a:rPr lang="en-IN" dirty="0" err="1" smtClean="0"/>
              <a:t>excitationcontraction</a:t>
            </a:r>
            <a:r>
              <a:rPr lang="en-IN" dirty="0" smtClean="0"/>
              <a:t> coupling process</a:t>
            </a:r>
            <a:endParaRPr lang="en-I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solidFill>
                  <a:schemeClr val="accent1"/>
                </a:solidFill>
              </a:rPr>
              <a:t>Phospholamban</a:t>
            </a:r>
            <a:endParaRPr lang="en-IN" dirty="0"/>
          </a:p>
        </p:txBody>
      </p:sp>
      <p:sp>
        <p:nvSpPr>
          <p:cNvPr id="3" name="Content Placeholder 2"/>
          <p:cNvSpPr>
            <a:spLocks noGrp="1"/>
          </p:cNvSpPr>
          <p:nvPr>
            <p:ph idx="1"/>
          </p:nvPr>
        </p:nvSpPr>
        <p:spPr/>
        <p:txBody>
          <a:bodyPr>
            <a:normAutofit fontScale="92500" lnSpcReduction="10000"/>
          </a:bodyPr>
          <a:lstStyle/>
          <a:p>
            <a:pPr lvl="1">
              <a:lnSpc>
                <a:spcPct val="120000"/>
              </a:lnSpc>
            </a:pPr>
            <a:r>
              <a:rPr lang="en-IN" dirty="0" err="1" smtClean="0"/>
              <a:t>colocalized</a:t>
            </a:r>
            <a:r>
              <a:rPr lang="en-IN" dirty="0" smtClean="0"/>
              <a:t> with SERCA-2 is an important regulatory protein for SERCA-2 function</a:t>
            </a:r>
          </a:p>
          <a:p>
            <a:pPr lvl="1">
              <a:lnSpc>
                <a:spcPct val="120000"/>
              </a:lnSpc>
            </a:pPr>
            <a:endParaRPr lang="en-IN" dirty="0" smtClean="0"/>
          </a:p>
          <a:p>
            <a:pPr lvl="1">
              <a:lnSpc>
                <a:spcPct val="120000"/>
              </a:lnSpc>
            </a:pPr>
            <a:r>
              <a:rPr lang="en-IN" dirty="0" smtClean="0"/>
              <a:t> When </a:t>
            </a:r>
            <a:r>
              <a:rPr lang="en-IN" dirty="0" err="1" smtClean="0"/>
              <a:t>phosphorylated</a:t>
            </a:r>
            <a:r>
              <a:rPr lang="en-IN" dirty="0" smtClean="0"/>
              <a:t>, </a:t>
            </a:r>
            <a:r>
              <a:rPr lang="en-IN" dirty="0" err="1" smtClean="0"/>
              <a:t>phospholamban</a:t>
            </a:r>
            <a:r>
              <a:rPr lang="en-IN" dirty="0" smtClean="0"/>
              <a:t> facilitates SERCA-2 uptake into the </a:t>
            </a:r>
            <a:r>
              <a:rPr lang="en-IN" dirty="0" err="1" smtClean="0"/>
              <a:t>sarcoplasmic</a:t>
            </a:r>
            <a:r>
              <a:rPr lang="en-IN" dirty="0" smtClean="0"/>
              <a:t> reticulum whereas </a:t>
            </a:r>
            <a:r>
              <a:rPr lang="en-IN" dirty="0" err="1" smtClean="0"/>
              <a:t>dephosphorylation</a:t>
            </a:r>
            <a:r>
              <a:rPr lang="en-IN" dirty="0" smtClean="0"/>
              <a:t> of </a:t>
            </a:r>
            <a:r>
              <a:rPr lang="en-IN" dirty="0" err="1" smtClean="0"/>
              <a:t>phospholamban</a:t>
            </a:r>
            <a:r>
              <a:rPr lang="en-IN" dirty="0" smtClean="0"/>
              <a:t> results in decreased sensitivity of SERCA-2 to </a:t>
            </a:r>
            <a:r>
              <a:rPr lang="en-IN" dirty="0" err="1" smtClean="0"/>
              <a:t>cytosolic</a:t>
            </a:r>
            <a:r>
              <a:rPr lang="en-IN" dirty="0" smtClean="0"/>
              <a:t> Ca2+</a:t>
            </a:r>
          </a:p>
          <a:p>
            <a:pPr lvl="1">
              <a:lnSpc>
                <a:spcPct val="120000"/>
              </a:lnSpc>
            </a:pPr>
            <a:endParaRPr lang="en-IN" dirty="0" smtClean="0"/>
          </a:p>
          <a:p>
            <a:pPr lvl="1">
              <a:lnSpc>
                <a:spcPct val="120000"/>
              </a:lnSpc>
            </a:pPr>
            <a:r>
              <a:rPr lang="en-IN" dirty="0" smtClean="0"/>
              <a:t> Thus the </a:t>
            </a:r>
            <a:r>
              <a:rPr lang="en-IN" dirty="0" err="1" smtClean="0"/>
              <a:t>phosphorylated</a:t>
            </a:r>
            <a:r>
              <a:rPr lang="en-IN" dirty="0" smtClean="0"/>
              <a:t> state of </a:t>
            </a:r>
            <a:r>
              <a:rPr lang="en-IN" dirty="0" err="1" smtClean="0"/>
              <a:t>phospholamban</a:t>
            </a:r>
            <a:r>
              <a:rPr lang="en-IN" dirty="0" smtClean="0"/>
              <a:t> plays a critical role in the rate and extent of Ca2+ removal from the </a:t>
            </a:r>
            <a:r>
              <a:rPr lang="en-IN" dirty="0" err="1" smtClean="0"/>
              <a:t>cytosolic</a:t>
            </a:r>
            <a:r>
              <a:rPr lang="en-IN" dirty="0" smtClean="0"/>
              <a:t> compartment</a:t>
            </a:r>
            <a:endParaRPr lang="en-I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IN" dirty="0"/>
          </a:p>
        </p:txBody>
      </p:sp>
      <p:sp>
        <p:nvSpPr>
          <p:cNvPr id="3" name="Content Placeholder 2"/>
          <p:cNvSpPr>
            <a:spLocks noGrp="1"/>
          </p:cNvSpPr>
          <p:nvPr>
            <p:ph idx="1"/>
          </p:nvPr>
        </p:nvSpPr>
        <p:spPr>
          <a:ln>
            <a:solidFill>
              <a:schemeClr val="tx2">
                <a:lumMod val="60000"/>
                <a:lumOff val="40000"/>
              </a:schemeClr>
            </a:solidFill>
          </a:ln>
        </p:spPr>
        <p:txBody>
          <a:bodyPr>
            <a:normAutofit/>
          </a:bodyPr>
          <a:lstStyle/>
          <a:p>
            <a:pPr>
              <a:buNone/>
            </a:pPr>
            <a:r>
              <a:rPr lang="en-IN" dirty="0" smtClean="0"/>
              <a:t>The heart is actually two separate pumps: </a:t>
            </a:r>
          </a:p>
          <a:p>
            <a:pPr>
              <a:buNone/>
            </a:pPr>
            <a:r>
              <a:rPr lang="en-IN" dirty="0" smtClean="0">
                <a:solidFill>
                  <a:srgbClr val="C00000"/>
                </a:solidFill>
              </a:rPr>
              <a:t> </a:t>
            </a:r>
            <a:r>
              <a:rPr lang="en-IN" b="1" i="1" dirty="0" smtClean="0">
                <a:solidFill>
                  <a:srgbClr val="C00000"/>
                </a:solidFill>
              </a:rPr>
              <a:t>right heart</a:t>
            </a:r>
          </a:p>
          <a:p>
            <a:pPr>
              <a:buNone/>
            </a:pPr>
            <a:r>
              <a:rPr lang="en-IN" dirty="0" smtClean="0"/>
              <a:t>that pumps blood through the lungs</a:t>
            </a:r>
          </a:p>
          <a:p>
            <a:pPr>
              <a:buNone/>
            </a:pPr>
            <a:r>
              <a:rPr lang="en-IN" dirty="0" smtClean="0">
                <a:solidFill>
                  <a:srgbClr val="00B0F0"/>
                </a:solidFill>
              </a:rPr>
              <a:t> </a:t>
            </a:r>
            <a:r>
              <a:rPr lang="en-IN" b="1" i="1" dirty="0" smtClean="0">
                <a:solidFill>
                  <a:srgbClr val="C00000"/>
                </a:solidFill>
              </a:rPr>
              <a:t>left heart</a:t>
            </a:r>
          </a:p>
          <a:p>
            <a:pPr>
              <a:buNone/>
            </a:pPr>
            <a:r>
              <a:rPr lang="en-IN" dirty="0" smtClean="0"/>
              <a:t>that pumps blood through the peripheral organs</a:t>
            </a:r>
          </a:p>
          <a:p>
            <a:pPr>
              <a:buNone/>
            </a:pPr>
            <a:r>
              <a:rPr lang="en-IN" dirty="0" smtClean="0"/>
              <a:t> </a:t>
            </a:r>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b="1" dirty="0" smtClean="0">
                <a:solidFill>
                  <a:schemeClr val="tx1"/>
                </a:solidFill>
              </a:rPr>
              <a:t>The calcium release channel(</a:t>
            </a:r>
            <a:r>
              <a:rPr lang="en-IN" sz="2400" b="1" dirty="0" err="1" smtClean="0">
                <a:solidFill>
                  <a:schemeClr val="tx1"/>
                </a:solidFill>
              </a:rPr>
              <a:t>ryanodine</a:t>
            </a:r>
            <a:r>
              <a:rPr lang="en-IN" sz="2400" b="1" dirty="0" smtClean="0">
                <a:solidFill>
                  <a:schemeClr val="tx1"/>
                </a:solidFill>
              </a:rPr>
              <a:t> receptor channel) </a:t>
            </a:r>
            <a:endParaRPr lang="en-IN" sz="2400" b="1" dirty="0">
              <a:solidFill>
                <a:schemeClr val="tx1"/>
              </a:solidFill>
            </a:endParaRPr>
          </a:p>
        </p:txBody>
      </p:sp>
      <p:sp>
        <p:nvSpPr>
          <p:cNvPr id="3" name="Content Placeholder 2"/>
          <p:cNvSpPr>
            <a:spLocks noGrp="1"/>
          </p:cNvSpPr>
          <p:nvPr>
            <p:ph idx="1"/>
          </p:nvPr>
        </p:nvSpPr>
        <p:spPr/>
        <p:txBody>
          <a:bodyPr>
            <a:normAutofit/>
          </a:bodyPr>
          <a:lstStyle/>
          <a:p>
            <a:pPr lvl="1"/>
            <a:r>
              <a:rPr lang="en-IN" dirty="0" smtClean="0"/>
              <a:t>Found in dense populations at the interface between the </a:t>
            </a:r>
            <a:r>
              <a:rPr lang="en-IN" dirty="0" err="1" smtClean="0"/>
              <a:t>sarcoplasmic</a:t>
            </a:r>
            <a:r>
              <a:rPr lang="en-IN" dirty="0" smtClean="0"/>
              <a:t> reticulum and the T-tubular system </a:t>
            </a:r>
          </a:p>
          <a:p>
            <a:pPr lvl="1">
              <a:buNone/>
            </a:pPr>
            <a:r>
              <a:rPr lang="en-IN" dirty="0" smtClean="0"/>
              <a:t> </a:t>
            </a:r>
          </a:p>
          <a:p>
            <a:pPr lvl="1"/>
            <a:r>
              <a:rPr lang="en-IN" dirty="0" smtClean="0"/>
              <a:t> A small but rapid influx of Ca2+ through the </a:t>
            </a:r>
            <a:r>
              <a:rPr lang="en-IN" dirty="0" err="1" smtClean="0"/>
              <a:t>Ltype</a:t>
            </a:r>
            <a:r>
              <a:rPr lang="en-IN" dirty="0" smtClean="0"/>
              <a:t> Ca2+ channel will result in an immediate release of a large bolus of Ca2+ into the </a:t>
            </a:r>
            <a:r>
              <a:rPr lang="en-IN" dirty="0" err="1" smtClean="0"/>
              <a:t>myocyte</a:t>
            </a:r>
            <a:r>
              <a:rPr lang="en-IN" dirty="0" smtClean="0"/>
              <a:t> </a:t>
            </a:r>
            <a:r>
              <a:rPr lang="en-IN" dirty="0" err="1" smtClean="0"/>
              <a:t>cytosolic</a:t>
            </a:r>
            <a:r>
              <a:rPr lang="en-IN" dirty="0" smtClean="0"/>
              <a:t> space</a:t>
            </a:r>
          </a:p>
          <a:p>
            <a:pPr lvl="1"/>
            <a:endParaRPr lang="en-IN" dirty="0" smtClean="0"/>
          </a:p>
          <a:p>
            <a:pPr lvl="1"/>
            <a:r>
              <a:rPr lang="en-IN" dirty="0" smtClean="0"/>
              <a:t> This large release of Ca2+ from the calcium release channel is responsible for engaging the contractile apparatus</a:t>
            </a:r>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Contractile apparatus</a:t>
            </a:r>
            <a:endParaRPr lang="en-IN" dirty="0"/>
          </a:p>
        </p:txBody>
      </p:sp>
      <p:sp>
        <p:nvSpPr>
          <p:cNvPr id="3" name="Content Placeholder 2"/>
          <p:cNvSpPr>
            <a:spLocks noGrp="1"/>
          </p:cNvSpPr>
          <p:nvPr>
            <p:ph idx="1"/>
          </p:nvPr>
        </p:nvSpPr>
        <p:spPr/>
        <p:txBody>
          <a:bodyPr>
            <a:normAutofit fontScale="92500" lnSpcReduction="20000"/>
          </a:bodyPr>
          <a:lstStyle/>
          <a:p>
            <a:pPr lvl="1"/>
            <a:r>
              <a:rPr lang="en-IN" dirty="0" smtClean="0"/>
              <a:t>The fundamental contractile unit within the </a:t>
            </a:r>
            <a:r>
              <a:rPr lang="en-IN" dirty="0" err="1" smtClean="0"/>
              <a:t>myocyte</a:t>
            </a:r>
            <a:r>
              <a:rPr lang="en-IN" dirty="0" smtClean="0"/>
              <a:t> is the </a:t>
            </a:r>
            <a:r>
              <a:rPr lang="en-IN" dirty="0" err="1" smtClean="0"/>
              <a:t>sarcomere</a:t>
            </a:r>
            <a:r>
              <a:rPr lang="en-IN" dirty="0" smtClean="0"/>
              <a:t>, containing the components of the contractile apparatus</a:t>
            </a:r>
          </a:p>
          <a:p>
            <a:pPr lvl="1"/>
            <a:endParaRPr lang="en-IN" dirty="0" smtClean="0"/>
          </a:p>
          <a:p>
            <a:pPr lvl="1"/>
            <a:r>
              <a:rPr lang="en-IN" dirty="0" smtClean="0"/>
              <a:t> The </a:t>
            </a:r>
            <a:r>
              <a:rPr lang="en-IN" dirty="0" err="1" smtClean="0"/>
              <a:t>sarcomere</a:t>
            </a:r>
            <a:r>
              <a:rPr lang="en-IN" dirty="0" smtClean="0"/>
              <a:t> is composed of thick and thin </a:t>
            </a:r>
            <a:r>
              <a:rPr lang="en-IN" dirty="0" err="1" smtClean="0"/>
              <a:t>interdigitating</a:t>
            </a:r>
            <a:r>
              <a:rPr lang="en-IN" dirty="0" smtClean="0"/>
              <a:t> filaments and has a resting length of 1.8 to 2.4 mm</a:t>
            </a:r>
          </a:p>
          <a:p>
            <a:pPr lvl="1"/>
            <a:endParaRPr lang="en-IN" dirty="0" smtClean="0"/>
          </a:p>
          <a:p>
            <a:pPr lvl="1"/>
            <a:r>
              <a:rPr lang="en-IN" dirty="0" smtClean="0"/>
              <a:t> The fundamental proteins of the contractile apparatus are myosin, </a:t>
            </a:r>
            <a:r>
              <a:rPr lang="en-IN" dirty="0" err="1" smtClean="0"/>
              <a:t>actin</a:t>
            </a:r>
            <a:r>
              <a:rPr lang="en-IN" dirty="0" smtClean="0"/>
              <a:t>, </a:t>
            </a:r>
            <a:r>
              <a:rPr lang="en-IN" dirty="0" err="1" smtClean="0"/>
              <a:t>tropomyosin,and</a:t>
            </a:r>
            <a:r>
              <a:rPr lang="en-IN" dirty="0" smtClean="0"/>
              <a:t> the </a:t>
            </a:r>
            <a:r>
              <a:rPr lang="en-IN" dirty="0" err="1" smtClean="0"/>
              <a:t>troponin</a:t>
            </a:r>
            <a:r>
              <a:rPr lang="en-IN" dirty="0" smtClean="0"/>
              <a:t> complex </a:t>
            </a:r>
          </a:p>
          <a:p>
            <a:pPr lvl="1"/>
            <a:endParaRPr lang="en-IN" dirty="0" smtClean="0"/>
          </a:p>
          <a:p>
            <a:pPr lvl="1"/>
            <a:r>
              <a:rPr lang="en-IN" dirty="0" smtClean="0"/>
              <a:t>The thin </a:t>
            </a:r>
            <a:r>
              <a:rPr lang="en-IN" dirty="0" err="1" smtClean="0"/>
              <a:t>actin</a:t>
            </a:r>
            <a:r>
              <a:rPr lang="en-IN" dirty="0" smtClean="0"/>
              <a:t> filaments are connected to the </a:t>
            </a:r>
            <a:r>
              <a:rPr lang="en-IN" i="1" dirty="0" smtClean="0"/>
              <a:t>Z-lines (Z, abbreviation for German </a:t>
            </a:r>
            <a:r>
              <a:rPr lang="en-IN" i="1" dirty="0" err="1" smtClean="0"/>
              <a:t>Zuckung</a:t>
            </a:r>
            <a:r>
              <a:rPr lang="en-IN" i="1" dirty="0" smtClean="0"/>
              <a:t>, or contraction</a:t>
            </a:r>
            <a:r>
              <a:rPr lang="en-IN" dirty="0" smtClean="0"/>
              <a:t> at either end of the </a:t>
            </a:r>
            <a:r>
              <a:rPr lang="en-IN" i="1" dirty="0" err="1" smtClean="0"/>
              <a:t>sarcomere</a:t>
            </a:r>
            <a:r>
              <a:rPr lang="en-IN" i="1" dirty="0" smtClean="0"/>
              <a:t>, which is</a:t>
            </a:r>
            <a:r>
              <a:rPr lang="en-IN" dirty="0" smtClean="0"/>
              <a:t> the functional contractile unit that is repeated through the filaments</a:t>
            </a:r>
          </a:p>
          <a:p>
            <a:endParaRPr lang="en-IN" dirty="0" smtClean="0"/>
          </a:p>
          <a:p>
            <a:endParaRPr lang="en-IN"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53602" name="Picture 2"/>
          <p:cNvPicPr>
            <a:picLocks noGrp="1" noChangeAspect="1" noChangeArrowheads="1"/>
          </p:cNvPicPr>
          <p:nvPr>
            <p:ph idx="1"/>
          </p:nvPr>
        </p:nvPicPr>
        <p:blipFill>
          <a:blip r:embed="rId2" cstate="print"/>
          <a:stretch>
            <a:fillRect/>
          </a:stretch>
        </p:blipFill>
        <p:spPr bwMode="auto">
          <a:xfrm>
            <a:off x="457200" y="304800"/>
            <a:ext cx="8305800" cy="6172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 "bands" and "lines"</a:t>
            </a:r>
            <a:endParaRPr lang="en-IN" dirty="0"/>
          </a:p>
        </p:txBody>
      </p:sp>
      <p:pic>
        <p:nvPicPr>
          <p:cNvPr id="154626" name="Picture 2"/>
          <p:cNvPicPr>
            <a:picLocks noGrp="1" noChangeAspect="1" noChangeArrowheads="1"/>
          </p:cNvPicPr>
          <p:nvPr>
            <p:ph sz="half" idx="1"/>
          </p:nvPr>
        </p:nvPicPr>
        <p:blipFill>
          <a:blip r:embed="rId3" cstate="print"/>
          <a:stretch>
            <a:fillRect/>
          </a:stretch>
        </p:blipFill>
        <p:spPr bwMode="auto">
          <a:xfrm>
            <a:off x="457200" y="2438400"/>
            <a:ext cx="3810000" cy="3505200"/>
          </a:xfrm>
          <a:prstGeom prst="rect">
            <a:avLst/>
          </a:prstGeom>
          <a:noFill/>
          <a:ln w="9525">
            <a:noFill/>
            <a:miter lim="800000"/>
            <a:headEnd/>
            <a:tailEnd/>
          </a:ln>
        </p:spPr>
      </p:pic>
      <p:sp>
        <p:nvSpPr>
          <p:cNvPr id="6" name="Content Placeholder 5"/>
          <p:cNvSpPr>
            <a:spLocks noGrp="1"/>
          </p:cNvSpPr>
          <p:nvPr>
            <p:ph sz="half" idx="2"/>
          </p:nvPr>
        </p:nvSpPr>
        <p:spPr/>
        <p:txBody>
          <a:bodyPr>
            <a:normAutofit fontScale="62500" lnSpcReduction="20000"/>
          </a:bodyPr>
          <a:lstStyle/>
          <a:p>
            <a:r>
              <a:rPr lang="en-IN" i="1" dirty="0" smtClean="0">
                <a:solidFill>
                  <a:srgbClr val="FFC000"/>
                </a:solidFill>
              </a:rPr>
              <a:t>  I-band</a:t>
            </a:r>
            <a:r>
              <a:rPr lang="en-IN" dirty="0" smtClean="0"/>
              <a:t> - </a:t>
            </a:r>
            <a:r>
              <a:rPr lang="en-IN" dirty="0" err="1" smtClean="0"/>
              <a:t>actin</a:t>
            </a:r>
            <a:r>
              <a:rPr lang="en-IN" dirty="0" smtClean="0"/>
              <a:t> filaments</a:t>
            </a:r>
          </a:p>
          <a:p>
            <a:pPr>
              <a:buNone/>
            </a:pPr>
            <a:r>
              <a:rPr lang="en-IN" dirty="0" smtClean="0"/>
              <a:t/>
            </a:r>
            <a:br>
              <a:rPr lang="en-IN" dirty="0" smtClean="0"/>
            </a:br>
            <a:r>
              <a:rPr lang="en-IN" i="1" dirty="0" smtClean="0">
                <a:solidFill>
                  <a:srgbClr val="FFC000"/>
                </a:solidFill>
              </a:rPr>
              <a:t>A-band</a:t>
            </a:r>
            <a:r>
              <a:rPr lang="en-IN" dirty="0" smtClean="0">
                <a:solidFill>
                  <a:srgbClr val="FFC000"/>
                </a:solidFill>
              </a:rPr>
              <a:t> </a:t>
            </a:r>
            <a:r>
              <a:rPr lang="en-IN" dirty="0" smtClean="0"/>
              <a:t>- myosin filaments which may overlap with </a:t>
            </a:r>
            <a:r>
              <a:rPr lang="en-IN" dirty="0" err="1" smtClean="0"/>
              <a:t>actin</a:t>
            </a:r>
            <a:r>
              <a:rPr lang="en-IN" dirty="0" smtClean="0"/>
              <a:t> filaments</a:t>
            </a:r>
          </a:p>
          <a:p>
            <a:r>
              <a:rPr lang="en-IN" dirty="0" smtClean="0"/>
              <a:t/>
            </a:r>
            <a:br>
              <a:rPr lang="en-IN" dirty="0" smtClean="0"/>
            </a:br>
            <a:r>
              <a:rPr lang="en-IN" i="1" dirty="0" smtClean="0">
                <a:solidFill>
                  <a:srgbClr val="FFC000"/>
                </a:solidFill>
              </a:rPr>
              <a:t>H-band</a:t>
            </a:r>
            <a:r>
              <a:rPr lang="en-IN" dirty="0" smtClean="0"/>
              <a:t> - zone of myosin filaments only (no overlap with </a:t>
            </a:r>
            <a:r>
              <a:rPr lang="en-IN" dirty="0" err="1" smtClean="0"/>
              <a:t>actin</a:t>
            </a:r>
            <a:r>
              <a:rPr lang="en-IN" dirty="0" smtClean="0"/>
              <a:t> filaments) within the A-band</a:t>
            </a:r>
          </a:p>
          <a:p>
            <a:r>
              <a:rPr lang="en-IN" dirty="0" smtClean="0"/>
              <a:t/>
            </a:r>
            <a:br>
              <a:rPr lang="en-IN" dirty="0" smtClean="0"/>
            </a:br>
            <a:r>
              <a:rPr lang="en-IN" i="1" dirty="0" smtClean="0">
                <a:solidFill>
                  <a:srgbClr val="FFC000"/>
                </a:solidFill>
              </a:rPr>
              <a:t>Z-line</a:t>
            </a:r>
            <a:r>
              <a:rPr lang="en-IN" dirty="0" smtClean="0">
                <a:solidFill>
                  <a:srgbClr val="FFC000"/>
                </a:solidFill>
              </a:rPr>
              <a:t> -</a:t>
            </a:r>
            <a:r>
              <a:rPr lang="en-IN" dirty="0" smtClean="0">
                <a:solidFill>
                  <a:srgbClr val="C00000"/>
                </a:solidFill>
              </a:rPr>
              <a:t> </a:t>
            </a:r>
            <a:r>
              <a:rPr lang="en-IN" dirty="0" smtClean="0"/>
              <a:t>zone of apposition of </a:t>
            </a:r>
            <a:r>
              <a:rPr lang="en-IN" dirty="0" err="1" smtClean="0"/>
              <a:t>actin</a:t>
            </a:r>
            <a:r>
              <a:rPr lang="en-IN" dirty="0" smtClean="0"/>
              <a:t> filaments belonging to two neighbouring </a:t>
            </a:r>
            <a:r>
              <a:rPr lang="en-IN" dirty="0" err="1" smtClean="0"/>
              <a:t>sarcomeres</a:t>
            </a:r>
            <a:r>
              <a:rPr lang="en-IN" dirty="0" smtClean="0"/>
              <a:t> (mediated by protein called alpha-</a:t>
            </a:r>
            <a:r>
              <a:rPr lang="en-IN" dirty="0" err="1" smtClean="0"/>
              <a:t>actinin</a:t>
            </a:r>
            <a:r>
              <a:rPr lang="en-IN" dirty="0" smtClean="0"/>
              <a:t>)</a:t>
            </a:r>
          </a:p>
          <a:p>
            <a:r>
              <a:rPr lang="en-IN" dirty="0" smtClean="0"/>
              <a:t/>
            </a:r>
            <a:br>
              <a:rPr lang="en-IN" dirty="0" smtClean="0"/>
            </a:br>
            <a:r>
              <a:rPr lang="en-IN" i="1" dirty="0" smtClean="0">
                <a:solidFill>
                  <a:srgbClr val="FFC000"/>
                </a:solidFill>
              </a:rPr>
              <a:t>M-line</a:t>
            </a:r>
            <a:r>
              <a:rPr lang="en-IN" dirty="0" smtClean="0">
                <a:solidFill>
                  <a:schemeClr val="tx2"/>
                </a:solidFill>
              </a:rPr>
              <a:t> </a:t>
            </a:r>
            <a:r>
              <a:rPr lang="en-IN" dirty="0" smtClean="0"/>
              <a:t>- band of connections between myosin filaments (mediated by proteins, e.g. </a:t>
            </a:r>
            <a:r>
              <a:rPr lang="en-IN" dirty="0" err="1" smtClean="0"/>
              <a:t>myomesin</a:t>
            </a:r>
            <a:r>
              <a:rPr lang="en-IN" dirty="0" smtClean="0"/>
              <a:t>, M-protein)</a:t>
            </a:r>
            <a:endParaRPr lang="en-I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MYOSIN(</a:t>
            </a:r>
            <a:r>
              <a:rPr lang="en-IN" dirty="0" err="1" smtClean="0"/>
              <a:t>Rayment</a:t>
            </a:r>
            <a:r>
              <a:rPr lang="en-US" dirty="0" smtClean="0"/>
              <a:t>)</a:t>
            </a:r>
            <a:endParaRPr lang="en-IN" dirty="0"/>
          </a:p>
        </p:txBody>
      </p:sp>
      <p:sp>
        <p:nvSpPr>
          <p:cNvPr id="8" name="Content Placeholder 7"/>
          <p:cNvSpPr>
            <a:spLocks noGrp="1"/>
          </p:cNvSpPr>
          <p:nvPr>
            <p:ph sz="half" idx="1"/>
          </p:nvPr>
        </p:nvSpPr>
        <p:spPr>
          <a:xfrm>
            <a:off x="457200" y="1600200"/>
            <a:ext cx="5562600" cy="4525963"/>
          </a:xfrm>
        </p:spPr>
        <p:txBody>
          <a:bodyPr/>
          <a:lstStyle/>
          <a:p>
            <a:endParaRPr lang="en-IN" dirty="0"/>
          </a:p>
        </p:txBody>
      </p:sp>
      <p:pic>
        <p:nvPicPr>
          <p:cNvPr id="9" name="Picture 2"/>
          <p:cNvPicPr>
            <a:picLocks noGrp="1" noChangeAspect="1" noChangeArrowheads="1"/>
          </p:cNvPicPr>
          <p:nvPr>
            <p:ph sz="half" idx="2"/>
          </p:nvPr>
        </p:nvPicPr>
        <p:blipFill>
          <a:blip r:embed="rId3" cstate="print"/>
          <a:stretch>
            <a:fillRect/>
          </a:stretch>
        </p:blipFill>
        <p:spPr bwMode="auto">
          <a:xfrm>
            <a:off x="6172200" y="2667000"/>
            <a:ext cx="2222500" cy="21399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33400" y="1676400"/>
            <a:ext cx="4114800" cy="4953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1600200" y="1295400"/>
            <a:ext cx="5638800" cy="510540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THIN FILAMENT</a:t>
            </a:r>
            <a:endParaRPr lang="en-IN" dirty="0"/>
          </a:p>
        </p:txBody>
      </p:sp>
      <p:sp>
        <p:nvSpPr>
          <p:cNvPr id="7" name="Content Placeholder 6"/>
          <p:cNvSpPr>
            <a:spLocks noGrp="1"/>
          </p:cNvSpPr>
          <p:nvPr>
            <p:ph idx="1"/>
          </p:nvPr>
        </p:nvSpPr>
        <p:spPr/>
        <p:txBody>
          <a:bodyPr/>
          <a:lstStyle/>
          <a:p>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ACTIN</a:t>
            </a:r>
            <a:endParaRPr lang="en-IN" dirty="0"/>
          </a:p>
        </p:txBody>
      </p:sp>
      <p:pic>
        <p:nvPicPr>
          <p:cNvPr id="159746" name="Picture 2"/>
          <p:cNvPicPr>
            <a:picLocks noGrp="1" noChangeAspect="1" noChangeArrowheads="1"/>
          </p:cNvPicPr>
          <p:nvPr>
            <p:ph idx="1"/>
          </p:nvPr>
        </p:nvPicPr>
        <p:blipFill>
          <a:blip r:embed="rId3" cstate="print"/>
          <a:srcRect/>
          <a:stretch>
            <a:fillRect/>
          </a:stretch>
        </p:blipFill>
        <p:spPr bwMode="auto">
          <a:xfrm>
            <a:off x="381000" y="1524000"/>
            <a:ext cx="8229600" cy="4800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TROPOMYOSIN</a:t>
            </a:r>
            <a:endParaRPr lang="en-IN" dirty="0"/>
          </a:p>
        </p:txBody>
      </p:sp>
      <p:pic>
        <p:nvPicPr>
          <p:cNvPr id="160770" name="Picture 2"/>
          <p:cNvPicPr>
            <a:picLocks noGrp="1" noChangeAspect="1" noChangeArrowheads="1"/>
          </p:cNvPicPr>
          <p:nvPr>
            <p:ph idx="1"/>
          </p:nvPr>
        </p:nvPicPr>
        <p:blipFill>
          <a:blip r:embed="rId3" cstate="print"/>
          <a:stretch>
            <a:fillRect/>
          </a:stretch>
        </p:blipFill>
        <p:spPr bwMode="auto">
          <a:xfrm>
            <a:off x="2898775" y="3011487"/>
            <a:ext cx="3346450" cy="18859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TROPONIN</a:t>
            </a:r>
            <a:endParaRPr lang="en-IN"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371600" y="1752600"/>
            <a:ext cx="6019800" cy="44958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TITIN</a:t>
            </a:r>
            <a:endParaRPr lang="en-IN"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685800" y="1295400"/>
            <a:ext cx="7696200" cy="5257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Content Placeholder 2"/>
          <p:cNvSpPr>
            <a:spLocks noGrp="1"/>
          </p:cNvSpPr>
          <p:nvPr>
            <p:ph idx="1"/>
          </p:nvPr>
        </p:nvSpPr>
        <p:spPr/>
        <p:txBody>
          <a:bodyPr>
            <a:normAutofit fontScale="92500" lnSpcReduction="10000"/>
          </a:bodyPr>
          <a:lstStyle/>
          <a:p>
            <a:pPr>
              <a:buNone/>
            </a:pPr>
            <a:r>
              <a:rPr lang="en-IN" dirty="0" smtClean="0"/>
              <a:t>In turn each of these hearts is a </a:t>
            </a:r>
            <a:r>
              <a:rPr lang="en-IN" dirty="0" err="1" smtClean="0"/>
              <a:t>pulsatile</a:t>
            </a:r>
            <a:r>
              <a:rPr lang="en-IN" dirty="0" smtClean="0"/>
              <a:t> two-chamber pump </a:t>
            </a:r>
          </a:p>
          <a:p>
            <a:r>
              <a:rPr lang="en-IN" dirty="0" smtClean="0"/>
              <a:t>Composed of an </a:t>
            </a:r>
            <a:r>
              <a:rPr lang="en-IN" i="1" dirty="0" smtClean="0"/>
              <a:t>atrium and a ventricle</a:t>
            </a:r>
          </a:p>
          <a:p>
            <a:pPr>
              <a:buNone/>
            </a:pPr>
            <a:r>
              <a:rPr lang="en-IN" i="1" dirty="0" smtClean="0"/>
              <a:t> Each </a:t>
            </a:r>
            <a:r>
              <a:rPr lang="en-IN" dirty="0" smtClean="0"/>
              <a:t>atrium is a weak primer pump for the ventricle helping to move blood into the ventricle</a:t>
            </a:r>
          </a:p>
          <a:p>
            <a:pPr>
              <a:buNone/>
            </a:pPr>
            <a:r>
              <a:rPr lang="en-IN" dirty="0" smtClean="0"/>
              <a:t> The ventricles then supply the main pumping force that propels the blood</a:t>
            </a:r>
          </a:p>
          <a:p>
            <a:pPr>
              <a:buNone/>
            </a:pPr>
            <a:r>
              <a:rPr lang="en-IN" dirty="0" smtClean="0"/>
              <a:t> (1) through the pulmonary circulation by the right ventricle </a:t>
            </a:r>
          </a:p>
          <a:p>
            <a:pPr>
              <a:buNone/>
            </a:pPr>
            <a:r>
              <a:rPr lang="en-IN" dirty="0" smtClean="0"/>
              <a:t> (2) through the peripheral circulation by the left ventricle</a:t>
            </a:r>
            <a:endParaRPr lang="en-IN"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lvl="1"/>
            <a:r>
              <a:rPr lang="en-IN" dirty="0" smtClean="0"/>
              <a:t> Tethers the myosin molecule to the Z-line thereby stabilizing the contractile proteins</a:t>
            </a:r>
          </a:p>
          <a:p>
            <a:pPr lvl="1"/>
            <a:endParaRPr lang="en-IN" dirty="0" smtClean="0"/>
          </a:p>
          <a:p>
            <a:pPr lvl="1"/>
            <a:r>
              <a:rPr lang="en-IN" dirty="0" smtClean="0"/>
              <a:t> Stretches and relaxes its elasticity contributes to the stress-strain relationship of cardiac muscle </a:t>
            </a:r>
          </a:p>
          <a:p>
            <a:pPr lvl="1"/>
            <a:endParaRPr lang="en-IN" dirty="0" smtClean="0"/>
          </a:p>
          <a:p>
            <a:pPr lvl="1"/>
            <a:r>
              <a:rPr lang="en-IN" dirty="0" smtClean="0"/>
              <a:t> Increased diastolic stretch of </a:t>
            </a:r>
            <a:r>
              <a:rPr lang="en-IN" dirty="0" err="1" smtClean="0"/>
              <a:t>titin</a:t>
            </a:r>
            <a:r>
              <a:rPr lang="en-IN" dirty="0" smtClean="0"/>
              <a:t> as the length of the </a:t>
            </a:r>
            <a:r>
              <a:rPr lang="en-IN" dirty="0" err="1" smtClean="0"/>
              <a:t>sarcomere</a:t>
            </a:r>
            <a:r>
              <a:rPr lang="en-IN" dirty="0" smtClean="0"/>
              <a:t> in cardiac muscle is increased causes the enfolded part of the </a:t>
            </a:r>
            <a:r>
              <a:rPr lang="en-IN" dirty="0" err="1" smtClean="0"/>
              <a:t>titin</a:t>
            </a:r>
            <a:r>
              <a:rPr lang="en-IN" dirty="0" smtClean="0"/>
              <a:t> molecule to straighten. This stretched molecular spring then contracts more vigorously in systole</a:t>
            </a:r>
          </a:p>
          <a:p>
            <a:pPr lvl="1"/>
            <a:endParaRPr lang="en-IN" dirty="0" smtClean="0"/>
          </a:p>
          <a:p>
            <a:pPr lvl="1"/>
            <a:r>
              <a:rPr lang="en-IN" dirty="0" smtClean="0"/>
              <a:t> </a:t>
            </a:r>
            <a:r>
              <a:rPr lang="en-IN" dirty="0" err="1" smtClean="0"/>
              <a:t>Transduce</a:t>
            </a:r>
            <a:r>
              <a:rPr lang="en-IN" dirty="0" smtClean="0"/>
              <a:t> mechanical stretch into growth signal via muscle LIM protein (MLP)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Mitochondria</a:t>
            </a:r>
            <a:endParaRPr lang="en-IN" dirty="0"/>
          </a:p>
        </p:txBody>
      </p:sp>
      <p:sp>
        <p:nvSpPr>
          <p:cNvPr id="3" name="Content Placeholder 2"/>
          <p:cNvSpPr>
            <a:spLocks noGrp="1"/>
          </p:cNvSpPr>
          <p:nvPr>
            <p:ph idx="1"/>
          </p:nvPr>
        </p:nvSpPr>
        <p:spPr>
          <a:xfrm>
            <a:off x="533400" y="1295400"/>
            <a:ext cx="8229600" cy="4876800"/>
          </a:xfrm>
        </p:spPr>
        <p:txBody>
          <a:bodyPr>
            <a:normAutofit fontScale="25000" lnSpcReduction="20000"/>
          </a:bodyPr>
          <a:lstStyle/>
          <a:p>
            <a:pPr lvl="1"/>
            <a:r>
              <a:rPr lang="en-IN" sz="9200" dirty="0" smtClean="0"/>
              <a:t>The maintenance of high ATP stores is a requirement of the </a:t>
            </a:r>
            <a:r>
              <a:rPr lang="en-IN" sz="9200" dirty="0" err="1" smtClean="0"/>
              <a:t>myocyte</a:t>
            </a:r>
            <a:endParaRPr lang="en-IN" sz="9200" dirty="0" smtClean="0"/>
          </a:p>
          <a:p>
            <a:pPr lvl="1">
              <a:buNone/>
            </a:pPr>
            <a:endParaRPr lang="en-IN" sz="9200" dirty="0" smtClean="0"/>
          </a:p>
          <a:p>
            <a:pPr lvl="1"/>
            <a:r>
              <a:rPr lang="en-IN" sz="9200" dirty="0" smtClean="0"/>
              <a:t>Mitochondria occupy 40% of </a:t>
            </a:r>
            <a:r>
              <a:rPr lang="en-IN" sz="9200" dirty="0" err="1" smtClean="0"/>
              <a:t>myocyte</a:t>
            </a:r>
            <a:r>
              <a:rPr lang="en-IN" sz="9200" dirty="0" smtClean="0"/>
              <a:t> cell volume emphasizing the immense energy demands of  the </a:t>
            </a:r>
            <a:r>
              <a:rPr lang="en-IN" sz="9200" dirty="0" err="1" smtClean="0"/>
              <a:t>myocyte</a:t>
            </a:r>
            <a:endParaRPr lang="en-IN" sz="9200" dirty="0" smtClean="0"/>
          </a:p>
          <a:p>
            <a:pPr lvl="1"/>
            <a:endParaRPr lang="en-IN" sz="9200" dirty="0" smtClean="0"/>
          </a:p>
          <a:p>
            <a:pPr lvl="1"/>
            <a:r>
              <a:rPr lang="en-IN" sz="9200" dirty="0" smtClean="0"/>
              <a:t> </a:t>
            </a:r>
            <a:r>
              <a:rPr lang="en-IN" sz="9100" dirty="0" smtClean="0"/>
              <a:t>The typical ventricular </a:t>
            </a:r>
            <a:r>
              <a:rPr lang="en-IN" sz="9100" dirty="0" err="1" smtClean="0"/>
              <a:t>myocyte</a:t>
            </a:r>
            <a:r>
              <a:rPr lang="en-IN" sz="9100" dirty="0" smtClean="0"/>
              <a:t> has approximately 8000    mitochondria</a:t>
            </a:r>
          </a:p>
          <a:p>
            <a:pPr lvl="1"/>
            <a:endParaRPr lang="en-IN" sz="9100" dirty="0" smtClean="0"/>
          </a:p>
          <a:p>
            <a:pPr lvl="1"/>
            <a:r>
              <a:rPr lang="en-IN" sz="9200" dirty="0" smtClean="0"/>
              <a:t>Also have the capacity to bind and take up large amounts of </a:t>
            </a:r>
            <a:r>
              <a:rPr lang="en-IN" sz="9200" dirty="0" err="1" smtClean="0"/>
              <a:t>cytosolic</a:t>
            </a:r>
            <a:r>
              <a:rPr lang="en-IN" sz="9200" dirty="0" smtClean="0"/>
              <a:t> Ca2+ has a role in the buffering of </a:t>
            </a:r>
            <a:r>
              <a:rPr lang="en-IN" sz="9200" dirty="0" err="1" smtClean="0"/>
              <a:t>cytosolic</a:t>
            </a:r>
            <a:r>
              <a:rPr lang="en-IN" sz="9200" dirty="0" smtClean="0"/>
              <a:t> Ca2+ thus protecting the </a:t>
            </a:r>
            <a:r>
              <a:rPr lang="en-IN" sz="9200" dirty="0" err="1" smtClean="0"/>
              <a:t>myocyte</a:t>
            </a:r>
            <a:r>
              <a:rPr lang="en-IN" sz="9200" dirty="0" smtClean="0"/>
              <a:t> from the effects of Ca2+ overload</a:t>
            </a:r>
            <a:endParaRPr lang="en-IN" sz="9100" dirty="0" smtClean="0"/>
          </a:p>
          <a:p>
            <a:endParaRPr lang="en-IN" sz="9600" dirty="0" smtClean="0"/>
          </a:p>
          <a:p>
            <a:endParaRPr lang="en-I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BRIDGE CYCLING</a:t>
            </a:r>
            <a:endParaRPr lang="en-IN" dirty="0"/>
          </a:p>
        </p:txBody>
      </p:sp>
      <p:pic>
        <p:nvPicPr>
          <p:cNvPr id="155650" name="Picture 2"/>
          <p:cNvPicPr>
            <a:picLocks noGrp="1" noChangeAspect="1" noChangeArrowheads="1"/>
          </p:cNvPicPr>
          <p:nvPr>
            <p:ph idx="1"/>
          </p:nvPr>
        </p:nvPicPr>
        <p:blipFill>
          <a:blip r:embed="rId3" cstate="print"/>
          <a:srcRect/>
          <a:stretch>
            <a:fillRect/>
          </a:stretch>
        </p:blipFill>
        <p:spPr bwMode="auto">
          <a:xfrm>
            <a:off x="457200" y="1066800"/>
            <a:ext cx="8305800" cy="55626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533400"/>
            <a:ext cx="8972550" cy="6124575"/>
          </a:xfrm>
          <a:prstGeom prst="rect">
            <a:avLst/>
          </a:prstGeom>
          <a:noFill/>
          <a:ln w="9525">
            <a:noFill/>
            <a:miter lim="800000"/>
            <a:headEnd/>
            <a:tailEnd/>
          </a:ln>
        </p:spPr>
      </p:pic>
      <p:sp>
        <p:nvSpPr>
          <p:cNvPr id="5" name="Rectangle 4"/>
          <p:cNvSpPr/>
          <p:nvPr/>
        </p:nvSpPr>
        <p:spPr>
          <a:xfrm>
            <a:off x="152400" y="0"/>
            <a:ext cx="8991600" cy="369332"/>
          </a:xfrm>
          <a:prstGeom prst="rect">
            <a:avLst/>
          </a:prstGeom>
        </p:spPr>
        <p:txBody>
          <a:bodyPr wrap="square">
            <a:spAutoFit/>
          </a:bodyPr>
          <a:lstStyle/>
          <a:p>
            <a:r>
              <a:rPr lang="en-IN" dirty="0" err="1" smtClean="0"/>
              <a:t>Rayment</a:t>
            </a:r>
            <a:r>
              <a:rPr lang="en-IN" dirty="0" smtClean="0"/>
              <a:t> five-step model for interaction between the myosin head and the </a:t>
            </a:r>
            <a:r>
              <a:rPr lang="en-IN" dirty="0" err="1" smtClean="0"/>
              <a:t>actin</a:t>
            </a:r>
            <a:r>
              <a:rPr lang="en-IN" dirty="0" smtClean="0"/>
              <a:t> filament</a:t>
            </a:r>
            <a:endParaRPr lang="en-I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Breakdown of ATP and Cross Bridge Movement during Muscle Contraction_HD.mp4">
            <a:hlinkClick r:id="" action="ppaction://media"/>
          </p:cNvPr>
          <p:cNvPicPr>
            <a:picLocks noGrp="1" noRot="1" noChangeAspect="1"/>
          </p:cNvPicPr>
          <p:nvPr>
            <p:ph idx="1"/>
            <a:videoFile r:link="rId1"/>
          </p:nvPr>
        </p:nvPicPr>
        <p:blipFill>
          <a:blip r:embed="rId3" cstate="print"/>
          <a:stretch>
            <a:fillRect/>
          </a:stretch>
        </p:blipFill>
        <p:spPr>
          <a:xfrm>
            <a:off x="3556000" y="3192463"/>
            <a:ext cx="2032000" cy="152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81000" y="685800"/>
            <a:ext cx="8458200" cy="5016758"/>
          </a:xfrm>
          <a:prstGeom prst="rect">
            <a:avLst/>
          </a:prstGeom>
        </p:spPr>
        <p:txBody>
          <a:bodyPr wrap="square">
            <a:spAutoFit/>
          </a:bodyPr>
          <a:lstStyle/>
          <a:p>
            <a:pPr lvl="1">
              <a:buFont typeface="Arial" pitchFamily="34" charset="0"/>
              <a:buChar char="•"/>
            </a:pPr>
            <a:r>
              <a:rPr lang="en-IN" sz="2000" b="1" dirty="0" smtClean="0"/>
              <a:t>The arrival </a:t>
            </a:r>
            <a:r>
              <a:rPr lang="en-IN" sz="2000" dirty="0" smtClean="0"/>
              <a:t>of Ca2+ at the contractile proteins is a crucial link in </a:t>
            </a:r>
            <a:r>
              <a:rPr lang="en-IN" sz="2000" i="1" dirty="0" err="1" smtClean="0"/>
              <a:t>excitationcontraction</a:t>
            </a:r>
            <a:r>
              <a:rPr lang="en-IN" sz="2000" i="1" dirty="0" smtClean="0"/>
              <a:t> Coupling</a:t>
            </a:r>
          </a:p>
          <a:p>
            <a:pPr lvl="1">
              <a:buFont typeface="Arial" pitchFamily="34" charset="0"/>
              <a:buChar char="•"/>
            </a:pPr>
            <a:endParaRPr lang="en-IN" sz="2000" i="1" dirty="0" smtClean="0"/>
          </a:p>
          <a:p>
            <a:pPr lvl="1">
              <a:buFont typeface="Arial" pitchFamily="34" charset="0"/>
              <a:buChar char="•"/>
            </a:pPr>
            <a:r>
              <a:rPr lang="en-IN" sz="2000" i="1" dirty="0" smtClean="0"/>
              <a:t>Binding of Ca2+ to </a:t>
            </a:r>
            <a:r>
              <a:rPr lang="en-IN" sz="2000" i="1" dirty="0" err="1" smtClean="0"/>
              <a:t>troponin</a:t>
            </a:r>
            <a:r>
              <a:rPr lang="en-IN" sz="2000" i="1" dirty="0" smtClean="0"/>
              <a:t> C shifts the </a:t>
            </a:r>
            <a:r>
              <a:rPr lang="en-IN" sz="2000" i="1" dirty="0" err="1" smtClean="0"/>
              <a:t>troponin</a:t>
            </a:r>
            <a:r>
              <a:rPr lang="en-IN" sz="2000" i="1" dirty="0" smtClean="0"/>
              <a:t> </a:t>
            </a:r>
            <a:r>
              <a:rPr lang="en-IN" sz="2000" i="1" dirty="0" err="1" smtClean="0"/>
              <a:t>tropomyosin</a:t>
            </a:r>
            <a:r>
              <a:rPr lang="en-IN" sz="2000" i="1" dirty="0" smtClean="0"/>
              <a:t> </a:t>
            </a:r>
            <a:r>
              <a:rPr lang="en-IN" sz="2000" dirty="0" smtClean="0"/>
              <a:t>complex on the </a:t>
            </a:r>
            <a:r>
              <a:rPr lang="en-IN" sz="2000" dirty="0" err="1" smtClean="0"/>
              <a:t>actin</a:t>
            </a:r>
            <a:r>
              <a:rPr lang="en-IN" sz="2000" dirty="0" smtClean="0"/>
              <a:t> filament which permits the myosin heads to form strong binding cross bridges with </a:t>
            </a:r>
            <a:r>
              <a:rPr lang="en-IN" sz="2000" dirty="0" err="1" smtClean="0"/>
              <a:t>actin</a:t>
            </a:r>
            <a:r>
              <a:rPr lang="en-IN" sz="2000" dirty="0" smtClean="0"/>
              <a:t> molecules</a:t>
            </a:r>
          </a:p>
          <a:p>
            <a:pPr lvl="1">
              <a:buFont typeface="Arial" pitchFamily="34" charset="0"/>
              <a:buChar char="•"/>
            </a:pPr>
            <a:endParaRPr lang="en-IN" sz="2000" dirty="0" smtClean="0"/>
          </a:p>
          <a:p>
            <a:pPr lvl="1">
              <a:buFont typeface="Arial" pitchFamily="34" charset="0"/>
              <a:buChar char="•"/>
            </a:pPr>
            <a:r>
              <a:rPr lang="en-IN" sz="2000" dirty="0" smtClean="0"/>
              <a:t>If however, the strong binding state were continuously present the contractile proteins could never relax</a:t>
            </a:r>
          </a:p>
          <a:p>
            <a:pPr lvl="1">
              <a:buFont typeface="Arial" pitchFamily="34" charset="0"/>
              <a:buChar char="•"/>
            </a:pPr>
            <a:endParaRPr lang="en-IN" sz="2000" dirty="0" smtClean="0"/>
          </a:p>
          <a:p>
            <a:pPr lvl="1">
              <a:buFont typeface="Arial" pitchFamily="34" charset="0"/>
              <a:buChar char="•"/>
            </a:pPr>
            <a:r>
              <a:rPr lang="en-IN" sz="2000" dirty="0" smtClean="0"/>
              <a:t> Thus it has been proposed that binding of ATP to the myosin head places the cross bridges in a weak binding state even when [Ca2+]</a:t>
            </a:r>
            <a:r>
              <a:rPr lang="en-IN" sz="2000" dirty="0" err="1" smtClean="0"/>
              <a:t>i</a:t>
            </a:r>
            <a:r>
              <a:rPr lang="en-IN" sz="2000" dirty="0" smtClean="0"/>
              <a:t> is high</a:t>
            </a:r>
          </a:p>
          <a:p>
            <a:pPr lvl="1">
              <a:buFont typeface="Arial" pitchFamily="34" charset="0"/>
              <a:buChar char="•"/>
            </a:pPr>
            <a:endParaRPr lang="en-IN" sz="2000" dirty="0" smtClean="0"/>
          </a:p>
          <a:p>
            <a:pPr lvl="1">
              <a:buFont typeface="Arial" pitchFamily="34" charset="0"/>
              <a:buChar char="•"/>
            </a:pPr>
            <a:r>
              <a:rPr lang="en-IN" sz="2000" dirty="0" smtClean="0"/>
              <a:t> Conversely when ATP is hydrolyzed to ADP and inorganic phosphate (Pi) the strong binding state is again </a:t>
            </a:r>
            <a:r>
              <a:rPr lang="en-IN" sz="2000" dirty="0" err="1" smtClean="0"/>
              <a:t>favored</a:t>
            </a:r>
            <a:r>
              <a:rPr lang="en-IN" sz="2000" dirty="0" smtClean="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Length-Dependent Activation and</a:t>
            </a:r>
            <a:br>
              <a:rPr lang="en-IN" b="1" dirty="0" smtClean="0"/>
            </a:br>
            <a:r>
              <a:rPr lang="en-IN" b="1" dirty="0" smtClean="0"/>
              <a:t>the Frank-Starling Effect</a:t>
            </a:r>
            <a:endParaRPr lang="en-IN" dirty="0"/>
          </a:p>
        </p:txBody>
      </p:sp>
      <p:sp>
        <p:nvSpPr>
          <p:cNvPr id="3" name="Content Placeholder 2"/>
          <p:cNvSpPr>
            <a:spLocks noGrp="1"/>
          </p:cNvSpPr>
          <p:nvPr>
            <p:ph idx="1"/>
          </p:nvPr>
        </p:nvSpPr>
        <p:spPr/>
        <p:txBody>
          <a:bodyPr>
            <a:normAutofit fontScale="92500" lnSpcReduction="10000"/>
          </a:bodyPr>
          <a:lstStyle/>
          <a:p>
            <a:pPr lvl="1">
              <a:lnSpc>
                <a:spcPct val="150000"/>
              </a:lnSpc>
            </a:pPr>
            <a:r>
              <a:rPr lang="en-IN" dirty="0" smtClean="0"/>
              <a:t>Otto Frank and Ernest Starling observed that the strength of the heartbeat was greater the more the diastolic filling of the heart</a:t>
            </a:r>
          </a:p>
          <a:p>
            <a:pPr lvl="1">
              <a:lnSpc>
                <a:spcPct val="150000"/>
              </a:lnSpc>
            </a:pPr>
            <a:r>
              <a:rPr lang="en-IN" dirty="0" smtClean="0"/>
              <a:t> A part of this </a:t>
            </a:r>
            <a:r>
              <a:rPr lang="en-IN" i="1" dirty="0" smtClean="0"/>
              <a:t>Frank-Starling effect has historically been ascribed to increasingly </a:t>
            </a:r>
            <a:r>
              <a:rPr lang="en-IN" dirty="0" smtClean="0"/>
              <a:t>optimal overlap between the </a:t>
            </a:r>
            <a:r>
              <a:rPr lang="en-IN" dirty="0" err="1" smtClean="0"/>
              <a:t>actin</a:t>
            </a:r>
            <a:r>
              <a:rPr lang="en-IN" dirty="0" smtClean="0"/>
              <a:t> and myosin filaments</a:t>
            </a:r>
          </a:p>
          <a:p>
            <a:pPr lvl="1">
              <a:lnSpc>
                <a:spcPct val="150000"/>
              </a:lnSpc>
            </a:pPr>
            <a:r>
              <a:rPr lang="en-IN" dirty="0" smtClean="0"/>
              <a:t>However, it has become clear that there is also a substantial increase in </a:t>
            </a:r>
            <a:r>
              <a:rPr lang="en-IN" dirty="0" err="1" smtClean="0"/>
              <a:t>myofilament</a:t>
            </a:r>
            <a:r>
              <a:rPr lang="en-IN" dirty="0" smtClean="0"/>
              <a:t> Ca2+ sensitivity with an increase in </a:t>
            </a:r>
            <a:r>
              <a:rPr lang="en-IN" dirty="0" err="1" smtClean="0"/>
              <a:t>sarcomere</a:t>
            </a:r>
            <a:r>
              <a:rPr lang="en-IN" dirty="0" smtClean="0"/>
              <a:t> length</a:t>
            </a:r>
            <a:endParaRPr lang="en-I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200" dirty="0"/>
              <a:t>CALCIUM ION FLUXES IN THE CARDIAC</a:t>
            </a:r>
            <a:br>
              <a:rPr lang="en-IN" sz="3200" dirty="0"/>
            </a:br>
            <a:r>
              <a:rPr lang="en-IN" sz="3200" dirty="0"/>
              <a:t>CONTRACTION-RELAXATION CYCLE</a:t>
            </a:r>
          </a:p>
        </p:txBody>
      </p:sp>
      <p:sp>
        <p:nvSpPr>
          <p:cNvPr id="3" name="Content Placeholder 2"/>
          <p:cNvSpPr>
            <a:spLocks noGrp="1"/>
          </p:cNvSpPr>
          <p:nvPr>
            <p:ph idx="1"/>
          </p:nvPr>
        </p:nvSpPr>
        <p:spPr/>
        <p:txBody>
          <a:bodyPr>
            <a:normAutofit/>
          </a:bodyPr>
          <a:lstStyle/>
          <a:p>
            <a:pPr>
              <a:buNone/>
            </a:pPr>
            <a:r>
              <a:rPr lang="en-IN" sz="3500" b="1" dirty="0" smtClean="0">
                <a:solidFill>
                  <a:srgbClr val="FFC000"/>
                </a:solidFill>
              </a:rPr>
              <a:t>Excitation-contraction coupling</a:t>
            </a:r>
          </a:p>
          <a:p>
            <a:pPr lvl="1">
              <a:lnSpc>
                <a:spcPct val="150000"/>
              </a:lnSpc>
            </a:pPr>
            <a:r>
              <a:rPr lang="en-IN" dirty="0" smtClean="0"/>
              <a:t>Refers to the mechanism by which an action potential leads to contraction of the </a:t>
            </a:r>
            <a:r>
              <a:rPr lang="en-IN" dirty="0" err="1" smtClean="0"/>
              <a:t>myocyte</a:t>
            </a:r>
            <a:endParaRPr lang="en-IN" dirty="0" smtClean="0"/>
          </a:p>
          <a:p>
            <a:pPr lvl="1">
              <a:lnSpc>
                <a:spcPct val="150000"/>
              </a:lnSpc>
            </a:pPr>
            <a:r>
              <a:rPr lang="en-IN" dirty="0" smtClean="0"/>
              <a:t> The fundamental ion for inducing the excitation-contraction coupling complex is Ca2+</a:t>
            </a:r>
          </a:p>
          <a:p>
            <a:pPr lvl="1">
              <a:lnSpc>
                <a:spcPct val="150000"/>
              </a:lnSpc>
            </a:pPr>
            <a:r>
              <a:rPr lang="en-IN" dirty="0" smtClean="0"/>
              <a:t>Achieved through the increase in </a:t>
            </a:r>
            <a:r>
              <a:rPr lang="en-IN" dirty="0" err="1" smtClean="0"/>
              <a:t>cytosolic</a:t>
            </a:r>
            <a:r>
              <a:rPr lang="en-IN" dirty="0" smtClean="0"/>
              <a:t> Ca2+ levels from </a:t>
            </a:r>
            <a:r>
              <a:rPr lang="nn-NO" dirty="0" smtClean="0"/>
              <a:t>100 nmol/L to 10 micromol/L </a:t>
            </a:r>
            <a:r>
              <a:rPr lang="fr-FR" dirty="0" smtClean="0"/>
              <a:t>concentrations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Contraction</a:t>
            </a:r>
            <a:endParaRPr lang="en-IN" dirty="0"/>
          </a:p>
        </p:txBody>
      </p:sp>
      <p:sp>
        <p:nvSpPr>
          <p:cNvPr id="3" name="Content Placeholder 2"/>
          <p:cNvSpPr>
            <a:spLocks noGrp="1"/>
          </p:cNvSpPr>
          <p:nvPr>
            <p:ph idx="1"/>
          </p:nvPr>
        </p:nvSpPr>
        <p:spPr/>
        <p:txBody>
          <a:bodyPr>
            <a:noAutofit/>
          </a:bodyPr>
          <a:lstStyle/>
          <a:p>
            <a:pPr lvl="1">
              <a:lnSpc>
                <a:spcPct val="150000"/>
              </a:lnSpc>
            </a:pPr>
            <a:r>
              <a:rPr lang="en-IN" sz="2000" dirty="0" smtClean="0"/>
              <a:t>As action potential reaches the </a:t>
            </a:r>
            <a:r>
              <a:rPr lang="en-IN" sz="2000" dirty="0" err="1" smtClean="0"/>
              <a:t>myocyte</a:t>
            </a:r>
            <a:r>
              <a:rPr lang="en-IN" sz="2000" dirty="0" smtClean="0"/>
              <a:t> the wave of depolarization particularly at the T-tubular system results in the activation of </a:t>
            </a:r>
            <a:r>
              <a:rPr lang="en-IN" sz="2000" dirty="0" err="1" smtClean="0"/>
              <a:t>sarcolemmal</a:t>
            </a:r>
            <a:r>
              <a:rPr lang="en-IN" sz="2000" dirty="0" smtClean="0"/>
              <a:t> voltage-sensitive L-type Ca2+ channels and Ca2+ conductance</a:t>
            </a:r>
          </a:p>
          <a:p>
            <a:pPr lvl="1">
              <a:lnSpc>
                <a:spcPct val="150000"/>
              </a:lnSpc>
            </a:pPr>
            <a:endParaRPr lang="en-IN" sz="2000" dirty="0" smtClean="0"/>
          </a:p>
          <a:p>
            <a:pPr lvl="1">
              <a:lnSpc>
                <a:spcPct val="150000"/>
              </a:lnSpc>
            </a:pPr>
            <a:r>
              <a:rPr lang="en-IN" sz="2000" dirty="0" smtClean="0"/>
              <a:t> This rapid but small influx of Ca2+ through the L-type Ca2+ channels called as trigger ca 2+ </a:t>
            </a:r>
            <a:r>
              <a:rPr lang="en-IN" sz="2000" dirty="0" err="1" smtClean="0"/>
              <a:t>curent</a:t>
            </a:r>
            <a:r>
              <a:rPr lang="en-IN" sz="2000" dirty="0" smtClean="0"/>
              <a:t>  causes activation of the Ca2+ release channel resulting in an immediate release of large amounts of Ca2+ into the </a:t>
            </a:r>
            <a:r>
              <a:rPr lang="en-IN" sz="2000" dirty="0" err="1" smtClean="0"/>
              <a:t>cytosol</a:t>
            </a:r>
            <a:endParaRPr lang="en-IN" sz="2000"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52578" name="Picture 2"/>
          <p:cNvPicPr>
            <a:picLocks noGrp="1" noChangeAspect="1" noChangeArrowheads="1"/>
          </p:cNvPicPr>
          <p:nvPr>
            <p:ph idx="1"/>
          </p:nvPr>
        </p:nvPicPr>
        <p:blipFill>
          <a:blip r:embed="rId2" cstate="print"/>
          <a:stretch>
            <a:fillRect/>
          </a:stretch>
        </p:blipFill>
        <p:spPr bwMode="auto">
          <a:xfrm>
            <a:off x="457200" y="1697653"/>
            <a:ext cx="8229600" cy="4513619"/>
          </a:xfrm>
          <a:prstGeom prst="rect">
            <a:avLst/>
          </a:prstGeom>
          <a:noFill/>
          <a:ln w="9525">
            <a:noFill/>
            <a:miter lim="800000"/>
            <a:headEnd/>
            <a:tailEnd/>
          </a:ln>
        </p:spPr>
      </p:pic>
    </p:spTree>
    <p:extLst>
      <p:ext uri="{BB962C8B-B14F-4D97-AF65-F5344CB8AC3E}">
        <p14:creationId xmlns:p14="http://schemas.microsoft.com/office/powerpoint/2010/main" val="350212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62000" y="304800"/>
            <a:ext cx="7619999" cy="63246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lvl="1">
              <a:lnSpc>
                <a:spcPct val="200000"/>
              </a:lnSpc>
            </a:pPr>
            <a:r>
              <a:rPr lang="en-IN" dirty="0" smtClean="0"/>
              <a:t>After release of Ca2+ from the </a:t>
            </a:r>
            <a:r>
              <a:rPr lang="en-IN" dirty="0" err="1" smtClean="0"/>
              <a:t>sarcoplasmic</a:t>
            </a:r>
            <a:r>
              <a:rPr lang="en-IN" dirty="0" smtClean="0"/>
              <a:t> reticulum a series of interactions occur within the contractile protein of the </a:t>
            </a:r>
            <a:r>
              <a:rPr lang="en-IN" dirty="0" err="1" smtClean="0"/>
              <a:t>sarcomere</a:t>
            </a:r>
            <a:endParaRPr lang="en-IN" dirty="0" smtClean="0"/>
          </a:p>
          <a:p>
            <a:pPr lvl="1">
              <a:lnSpc>
                <a:spcPct val="200000"/>
              </a:lnSpc>
            </a:pPr>
            <a:endParaRPr lang="en-IN" dirty="0" smtClean="0"/>
          </a:p>
          <a:p>
            <a:pPr lvl="1">
              <a:lnSpc>
                <a:spcPct val="200000"/>
              </a:lnSpc>
            </a:pPr>
            <a:r>
              <a:rPr lang="en-IN" dirty="0" smtClean="0"/>
              <a:t>The sliding filament theory explain the interaction of the various contractile proteins</a:t>
            </a:r>
            <a:endParaRPr lang="en-I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pPr lvl="1">
              <a:lnSpc>
                <a:spcPct val="150000"/>
              </a:lnSpc>
            </a:pPr>
            <a:r>
              <a:rPr lang="en-IN" dirty="0" smtClean="0"/>
              <a:t>Under resting conditions concentrations of cytosolic Ca2+ are low</a:t>
            </a:r>
          </a:p>
          <a:p>
            <a:pPr lvl="1">
              <a:lnSpc>
                <a:spcPct val="150000"/>
              </a:lnSpc>
            </a:pPr>
            <a:r>
              <a:rPr lang="en-IN" dirty="0" err="1" smtClean="0"/>
              <a:t>Phosphorylated</a:t>
            </a:r>
            <a:r>
              <a:rPr lang="en-IN" dirty="0" smtClean="0"/>
              <a:t> troponin I decreases the affinity of cytosolic Ca2+ for troponin C </a:t>
            </a:r>
            <a:r>
              <a:rPr lang="en-IN" dirty="0" err="1" smtClean="0"/>
              <a:t>favoring</a:t>
            </a:r>
            <a:r>
              <a:rPr lang="en-IN" dirty="0" smtClean="0"/>
              <a:t> a stronger interaction between troponin I and the </a:t>
            </a:r>
            <a:r>
              <a:rPr lang="en-IN" dirty="0" err="1"/>
              <a:t>actin</a:t>
            </a:r>
            <a:r>
              <a:rPr lang="en-IN" dirty="0"/>
              <a:t> </a:t>
            </a:r>
            <a:r>
              <a:rPr lang="en-IN" dirty="0" smtClean="0"/>
              <a:t>molecule</a:t>
            </a:r>
          </a:p>
          <a:p>
            <a:pPr lvl="1">
              <a:lnSpc>
                <a:spcPct val="150000"/>
              </a:lnSpc>
            </a:pPr>
            <a:r>
              <a:rPr lang="en-IN" dirty="0" smtClean="0"/>
              <a:t> </a:t>
            </a:r>
            <a:r>
              <a:rPr lang="en-IN" dirty="0"/>
              <a:t>Therefore the </a:t>
            </a:r>
            <a:r>
              <a:rPr lang="en-IN" dirty="0" err="1" smtClean="0"/>
              <a:t>troponin-tropomyosin</a:t>
            </a:r>
            <a:r>
              <a:rPr lang="en-IN" dirty="0" smtClean="0"/>
              <a:t> complex is shifted </a:t>
            </a:r>
            <a:r>
              <a:rPr lang="en-IN" dirty="0"/>
              <a:t>toward the outer grooves </a:t>
            </a:r>
            <a:r>
              <a:rPr lang="en-IN" dirty="0" smtClean="0"/>
              <a:t>of the </a:t>
            </a:r>
            <a:r>
              <a:rPr lang="en-IN" dirty="0" err="1"/>
              <a:t>actin</a:t>
            </a:r>
            <a:r>
              <a:rPr lang="en-IN" dirty="0"/>
              <a:t> </a:t>
            </a:r>
            <a:r>
              <a:rPr lang="en-IN" dirty="0" smtClean="0"/>
              <a:t>filament </a:t>
            </a:r>
            <a:r>
              <a:rPr lang="en-IN" dirty="0"/>
              <a:t>thus blocking actin-myosin interaction.</a:t>
            </a:r>
          </a:p>
          <a:p>
            <a:pPr lvl="1">
              <a:lnSpc>
                <a:spcPct val="150000"/>
              </a:lnSpc>
            </a:pPr>
            <a:r>
              <a:rPr lang="en-IN" dirty="0"/>
              <a:t>An increase in cytosolic Ca2+ allows for the </a:t>
            </a:r>
            <a:r>
              <a:rPr lang="en-IN" dirty="0" smtClean="0"/>
              <a:t>binding of </a:t>
            </a:r>
            <a:r>
              <a:rPr lang="en-IN" dirty="0"/>
              <a:t>Ca2+ to </a:t>
            </a:r>
            <a:r>
              <a:rPr lang="en-IN" dirty="0" err="1"/>
              <a:t>troponin</a:t>
            </a:r>
            <a:r>
              <a:rPr lang="en-IN" dirty="0"/>
              <a:t> </a:t>
            </a:r>
            <a:r>
              <a:rPr lang="en-IN" dirty="0" smtClean="0"/>
              <a:t>C </a:t>
            </a:r>
            <a:r>
              <a:rPr lang="en-IN" dirty="0"/>
              <a:t>resulting in a shift of </a:t>
            </a:r>
            <a:r>
              <a:rPr lang="en-IN" dirty="0" err="1" smtClean="0"/>
              <a:t>troponin</a:t>
            </a:r>
            <a:r>
              <a:rPr lang="en-IN" dirty="0" smtClean="0"/>
              <a:t> I </a:t>
            </a:r>
            <a:r>
              <a:rPr lang="en-IN" dirty="0"/>
              <a:t>affinity from the actin filament to troponin C</a:t>
            </a:r>
          </a:p>
          <a:p>
            <a:endParaRPr lang="en-IN"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CALCIUM FLUXES IN MYOCARDIUM</a:t>
            </a:r>
            <a:endParaRPr lang="en-IN"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457200" y="1600200"/>
            <a:ext cx="7620000" cy="52578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4000" b="1" dirty="0" smtClean="0">
                <a:solidFill>
                  <a:schemeClr val="tx2"/>
                </a:solidFill>
              </a:rPr>
              <a:t>SR Network </a:t>
            </a:r>
            <a:r>
              <a:rPr lang="en-IN" sz="4000" b="1" dirty="0">
                <a:solidFill>
                  <a:schemeClr val="tx2"/>
                </a:solidFill>
              </a:rPr>
              <a:t>and Ca2+ Movements</a:t>
            </a:r>
          </a:p>
        </p:txBody>
      </p:sp>
      <p:sp>
        <p:nvSpPr>
          <p:cNvPr id="3" name="Content Placeholder 2"/>
          <p:cNvSpPr>
            <a:spLocks noGrp="1"/>
          </p:cNvSpPr>
          <p:nvPr>
            <p:ph idx="1"/>
          </p:nvPr>
        </p:nvSpPr>
        <p:spPr/>
        <p:txBody>
          <a:bodyPr>
            <a:normAutofit fontScale="85000" lnSpcReduction="10000"/>
          </a:bodyPr>
          <a:lstStyle/>
          <a:p>
            <a:pPr lvl="1">
              <a:lnSpc>
                <a:spcPct val="160000"/>
              </a:lnSpc>
            </a:pPr>
            <a:r>
              <a:rPr lang="en-IN" sz="2200" dirty="0" smtClean="0"/>
              <a:t>SR </a:t>
            </a:r>
            <a:r>
              <a:rPr lang="en-IN" sz="2200" dirty="0"/>
              <a:t>is a continuous network surrounding </a:t>
            </a:r>
            <a:r>
              <a:rPr lang="en-IN" sz="2200" dirty="0" smtClean="0"/>
              <a:t>the </a:t>
            </a:r>
            <a:r>
              <a:rPr lang="en-IN" sz="2200" dirty="0" err="1" smtClean="0"/>
              <a:t>myofilaments</a:t>
            </a:r>
            <a:r>
              <a:rPr lang="en-IN" sz="2200" dirty="0" smtClean="0"/>
              <a:t> </a:t>
            </a:r>
            <a:r>
              <a:rPr lang="en-IN" sz="2200" dirty="0"/>
              <a:t>with connections across Z-lines </a:t>
            </a:r>
            <a:r>
              <a:rPr lang="en-IN" sz="2200" dirty="0" smtClean="0"/>
              <a:t>and transversely </a:t>
            </a:r>
            <a:r>
              <a:rPr lang="en-IN" sz="2200" dirty="0"/>
              <a:t>between </a:t>
            </a:r>
            <a:r>
              <a:rPr lang="en-IN" sz="2200" dirty="0" smtClean="0"/>
              <a:t>myofibrils  This </a:t>
            </a:r>
            <a:r>
              <a:rPr lang="en-IN" sz="2200" dirty="0"/>
              <a:t>allows relatively rapid diffusion of Ca2+ within the SR to balance </a:t>
            </a:r>
            <a:r>
              <a:rPr lang="en-IN" sz="2200" dirty="0" smtClean="0"/>
              <a:t>free [Ca2</a:t>
            </a:r>
            <a:r>
              <a:rPr lang="en-IN" sz="2200" dirty="0"/>
              <a:t>+] within the SR ([Ca2+]</a:t>
            </a:r>
            <a:r>
              <a:rPr lang="en-IN" sz="2200" dirty="0" smtClean="0"/>
              <a:t>SR)</a:t>
            </a:r>
          </a:p>
          <a:p>
            <a:pPr lvl="1">
              <a:lnSpc>
                <a:spcPct val="160000"/>
              </a:lnSpc>
            </a:pPr>
            <a:endParaRPr lang="en-IN" sz="2200" dirty="0" smtClean="0"/>
          </a:p>
          <a:p>
            <a:pPr lvl="1">
              <a:lnSpc>
                <a:spcPct val="160000"/>
              </a:lnSpc>
            </a:pPr>
            <a:r>
              <a:rPr lang="en-IN" sz="2200" dirty="0" smtClean="0"/>
              <a:t>The </a:t>
            </a:r>
            <a:r>
              <a:rPr lang="en-IN" sz="2200" dirty="0"/>
              <a:t>total SR Ca2+ content is the sum of [Ca2+]SR plus substantially more bound to the intra-SR Ca2+ buffer </a:t>
            </a:r>
            <a:r>
              <a:rPr lang="en-IN" sz="2200" dirty="0" err="1" smtClean="0"/>
              <a:t>calsequestrin</a:t>
            </a:r>
            <a:endParaRPr lang="en-IN" sz="2200" dirty="0" smtClean="0"/>
          </a:p>
          <a:p>
            <a:pPr lvl="1">
              <a:lnSpc>
                <a:spcPct val="160000"/>
              </a:lnSpc>
            </a:pPr>
            <a:endParaRPr lang="en-IN" sz="2200" dirty="0" smtClean="0"/>
          </a:p>
          <a:p>
            <a:pPr lvl="1">
              <a:lnSpc>
                <a:spcPct val="160000"/>
              </a:lnSpc>
            </a:pPr>
            <a:r>
              <a:rPr lang="en-IN" sz="2200" dirty="0" smtClean="0"/>
              <a:t>Ca2</a:t>
            </a:r>
            <a:r>
              <a:rPr lang="en-IN" sz="2200" dirty="0"/>
              <a:t>+]SR dictates the SR Ca2+ content, the driving force for release of Ca2+, and regulates </a:t>
            </a:r>
            <a:r>
              <a:rPr lang="en-IN" sz="2200" dirty="0" err="1"/>
              <a:t>RyR</a:t>
            </a:r>
            <a:r>
              <a:rPr lang="en-IN" sz="2200" dirty="0"/>
              <a:t> release channel </a:t>
            </a:r>
            <a:r>
              <a:rPr lang="en-IN" sz="2200" dirty="0" smtClean="0"/>
              <a:t>gating</a:t>
            </a:r>
            <a:endParaRPr lang="en-IN" dirty="0"/>
          </a:p>
        </p:txBody>
      </p:sp>
    </p:spTree>
    <p:extLst>
      <p:ext uri="{BB962C8B-B14F-4D97-AF65-F5344CB8AC3E}">
        <p14:creationId xmlns:p14="http://schemas.microsoft.com/office/powerpoint/2010/main" val="3063496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a:t>Junctional Sarcoplasmic Reticulum  and Ryanodine Receptor</a:t>
            </a:r>
          </a:p>
        </p:txBody>
      </p:sp>
      <p:pic>
        <p:nvPicPr>
          <p:cNvPr id="4" name="Content Placeholder 3"/>
          <p:cNvPicPr>
            <a:picLocks noGrp="1" noChangeAspect="1"/>
          </p:cNvPicPr>
          <p:nvPr>
            <p:ph idx="1"/>
          </p:nvPr>
        </p:nvPicPr>
        <p:blipFill>
          <a:blip r:embed="rId3" cstate="print"/>
          <a:stretch>
            <a:fillRect/>
          </a:stretch>
        </p:blipFill>
        <p:spPr>
          <a:xfrm>
            <a:off x="1371600" y="1295400"/>
            <a:ext cx="6038850" cy="3676650"/>
          </a:xfrm>
          <a:prstGeom prst="rect">
            <a:avLst/>
          </a:prstGeom>
        </p:spPr>
      </p:pic>
    </p:spTree>
    <p:extLst>
      <p:ext uri="{BB962C8B-B14F-4D97-AF65-F5344CB8AC3E}">
        <p14:creationId xmlns:p14="http://schemas.microsoft.com/office/powerpoint/2010/main" val="2175691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p:cNvPicPr>
            <a:picLocks noGrp="1" noChangeAspect="1" noChangeArrowheads="1"/>
          </p:cNvPicPr>
          <p:nvPr>
            <p:ph idx="1"/>
          </p:nvPr>
        </p:nvPicPr>
        <p:blipFill>
          <a:blip r:embed="rId3" cstate="print"/>
          <a:srcRect/>
          <a:stretch>
            <a:fillRect/>
          </a:stretch>
        </p:blipFill>
        <p:spPr bwMode="auto">
          <a:xfrm>
            <a:off x="2286000" y="1447800"/>
            <a:ext cx="4622800" cy="4502150"/>
          </a:xfrm>
          <a:prstGeom prst="rect">
            <a:avLst/>
          </a:prstGeom>
          <a:noFill/>
          <a:ln w="9525">
            <a:noFill/>
            <a:miter lim="800000"/>
            <a:headEnd/>
            <a:tailEnd/>
          </a:ln>
        </p:spPr>
      </p:pic>
    </p:spTree>
    <p:extLst>
      <p:ext uri="{BB962C8B-B14F-4D97-AF65-F5344CB8AC3E}">
        <p14:creationId xmlns:p14="http://schemas.microsoft.com/office/powerpoint/2010/main" val="1035930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Turning off Ca2+ </a:t>
            </a:r>
            <a:r>
              <a:rPr lang="en-IN" dirty="0" smtClean="0"/>
              <a:t>Release</a:t>
            </a:r>
            <a:endParaRPr lang="en-IN" dirty="0"/>
          </a:p>
        </p:txBody>
      </p:sp>
      <p:sp>
        <p:nvSpPr>
          <p:cNvPr id="3" name="Content Placeholder 2"/>
          <p:cNvSpPr>
            <a:spLocks noGrp="1"/>
          </p:cNvSpPr>
          <p:nvPr>
            <p:ph idx="1"/>
          </p:nvPr>
        </p:nvSpPr>
        <p:spPr/>
        <p:txBody>
          <a:bodyPr>
            <a:normAutofit fontScale="77500" lnSpcReduction="20000"/>
          </a:bodyPr>
          <a:lstStyle/>
          <a:p>
            <a:pPr lvl="1">
              <a:lnSpc>
                <a:spcPct val="150000"/>
              </a:lnSpc>
            </a:pPr>
            <a:r>
              <a:rPr lang="en-IN" dirty="0" smtClean="0"/>
              <a:t>Ca2+-induced Ca2+ release is a positive feedback process</a:t>
            </a:r>
          </a:p>
          <a:p>
            <a:pPr lvl="1">
              <a:lnSpc>
                <a:spcPct val="150000"/>
              </a:lnSpc>
            </a:pPr>
            <a:r>
              <a:rPr lang="en-US" sz="4700" b="1" dirty="0" smtClean="0">
                <a:solidFill>
                  <a:schemeClr val="tx2"/>
                </a:solidFill>
              </a:rPr>
              <a:t>I Ca2+</a:t>
            </a:r>
            <a:endParaRPr lang="en-IN" sz="4700" b="1" dirty="0" smtClean="0">
              <a:solidFill>
                <a:schemeClr val="tx2"/>
              </a:solidFill>
            </a:endParaRPr>
          </a:p>
          <a:p>
            <a:pPr lvl="1">
              <a:lnSpc>
                <a:spcPct val="150000"/>
              </a:lnSpc>
            </a:pPr>
            <a:r>
              <a:rPr lang="en-IN" dirty="0" err="1" smtClean="0"/>
              <a:t>ICa</a:t>
            </a:r>
            <a:r>
              <a:rPr lang="en-IN" dirty="0" smtClean="0"/>
              <a:t> is also inactivated by high local [Ca2+]and this robust Ca-dependent inactivation is mediated by binding of Ca2+ to the </a:t>
            </a:r>
            <a:r>
              <a:rPr lang="en-IN" dirty="0" err="1" smtClean="0"/>
              <a:t>CaM</a:t>
            </a:r>
            <a:r>
              <a:rPr lang="en-IN" dirty="0" smtClean="0"/>
              <a:t> that is already associated with that channel</a:t>
            </a:r>
          </a:p>
          <a:p>
            <a:pPr lvl="1">
              <a:lnSpc>
                <a:spcPct val="150000"/>
              </a:lnSpc>
            </a:pPr>
            <a:r>
              <a:rPr lang="en-IN" dirty="0" smtClean="0"/>
              <a:t> When Ca2+ binds to </a:t>
            </a:r>
            <a:r>
              <a:rPr lang="en-IN" dirty="0" err="1" smtClean="0"/>
              <a:t>CaM</a:t>
            </a:r>
            <a:r>
              <a:rPr lang="en-IN" dirty="0" smtClean="0"/>
              <a:t> it alters channel conformation such that inactivation is favoured</a:t>
            </a:r>
          </a:p>
          <a:p>
            <a:pPr lvl="1">
              <a:lnSpc>
                <a:spcPct val="150000"/>
              </a:lnSpc>
            </a:pPr>
            <a:r>
              <a:rPr lang="en-IN" dirty="0" smtClean="0"/>
              <a:t> </a:t>
            </a:r>
            <a:r>
              <a:rPr lang="en-IN" dirty="0" err="1" smtClean="0"/>
              <a:t>ICa</a:t>
            </a:r>
            <a:r>
              <a:rPr lang="en-IN" dirty="0" smtClean="0"/>
              <a:t> is also subject to voltage-dependent inactivation during the action potential plateau and thus inactivation limits further entry of Ca2+ into the cell</a:t>
            </a:r>
          </a:p>
        </p:txBody>
      </p:sp>
    </p:spTree>
    <p:extLst>
      <p:ext uri="{BB962C8B-B14F-4D97-AF65-F5344CB8AC3E}">
        <p14:creationId xmlns:p14="http://schemas.microsoft.com/office/powerpoint/2010/main" val="2928246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4400" dirty="0" smtClean="0">
                <a:solidFill>
                  <a:schemeClr val="tx2"/>
                </a:solidFill>
              </a:rPr>
              <a:t> </a:t>
            </a:r>
            <a:r>
              <a:rPr lang="en-IN" sz="4000" dirty="0" smtClean="0">
                <a:solidFill>
                  <a:schemeClr val="tx2"/>
                </a:solidFill>
              </a:rPr>
              <a:t>Ca2+-dependent </a:t>
            </a:r>
            <a:r>
              <a:rPr lang="en-IN" sz="4000" dirty="0" err="1" smtClean="0">
                <a:solidFill>
                  <a:schemeClr val="tx2"/>
                </a:solidFill>
              </a:rPr>
              <a:t>RyR</a:t>
            </a:r>
            <a:r>
              <a:rPr lang="en-IN" sz="4000" dirty="0" smtClean="0">
                <a:solidFill>
                  <a:schemeClr val="tx2"/>
                </a:solidFill>
              </a:rPr>
              <a:t> activation</a:t>
            </a:r>
            <a:r>
              <a:rPr lang="en-IN" sz="4400" dirty="0" smtClean="0">
                <a:solidFill>
                  <a:schemeClr val="tx2"/>
                </a:solidFill>
              </a:rPr>
              <a:t/>
            </a:r>
            <a:br>
              <a:rPr lang="en-IN" sz="4400" dirty="0" smtClean="0">
                <a:solidFill>
                  <a:schemeClr val="tx2"/>
                </a:solidFill>
              </a:rPr>
            </a:br>
            <a:endParaRPr lang="en-IN" dirty="0"/>
          </a:p>
        </p:txBody>
      </p:sp>
      <p:sp>
        <p:nvSpPr>
          <p:cNvPr id="3" name="Content Placeholder 2"/>
          <p:cNvSpPr>
            <a:spLocks noGrp="1"/>
          </p:cNvSpPr>
          <p:nvPr>
            <p:ph idx="1"/>
          </p:nvPr>
        </p:nvSpPr>
        <p:spPr/>
        <p:txBody>
          <a:bodyPr>
            <a:normAutofit fontScale="77500" lnSpcReduction="20000"/>
          </a:bodyPr>
          <a:lstStyle/>
          <a:p>
            <a:pPr lvl="1">
              <a:lnSpc>
                <a:spcPct val="170000"/>
              </a:lnSpc>
            </a:pPr>
            <a:r>
              <a:rPr lang="en-IN" dirty="0" smtClean="0"/>
              <a:t> Binding of Ca2+ to </a:t>
            </a:r>
            <a:r>
              <a:rPr lang="en-IN" dirty="0" err="1" smtClean="0"/>
              <a:t>CaM</a:t>
            </a:r>
            <a:r>
              <a:rPr lang="en-IN" dirty="0" smtClean="0"/>
              <a:t> that is </a:t>
            </a:r>
            <a:r>
              <a:rPr lang="en-IN" dirty="0" err="1" smtClean="0"/>
              <a:t>prebound</a:t>
            </a:r>
            <a:r>
              <a:rPr lang="en-IN" dirty="0" smtClean="0"/>
              <a:t> to RyR2 </a:t>
            </a:r>
            <a:r>
              <a:rPr lang="en-IN" dirty="0" err="1" smtClean="0"/>
              <a:t>favors</a:t>
            </a:r>
            <a:r>
              <a:rPr lang="en-IN" dirty="0" smtClean="0"/>
              <a:t> closure of the channel and inhibits reopening</a:t>
            </a:r>
          </a:p>
          <a:p>
            <a:pPr lvl="1">
              <a:lnSpc>
                <a:spcPct val="170000"/>
              </a:lnSpc>
            </a:pPr>
            <a:r>
              <a:rPr lang="en-IN" dirty="0" smtClean="0"/>
              <a:t>Second and  important is that RyR2 gating is also sensitive to luminal [Ca2+]SR such that high [Ca2+]SR </a:t>
            </a:r>
            <a:r>
              <a:rPr lang="en-IN" dirty="0" err="1" smtClean="0"/>
              <a:t>favors</a:t>
            </a:r>
            <a:r>
              <a:rPr lang="en-IN" dirty="0" smtClean="0"/>
              <a:t> opening and low [Ca2+]SR </a:t>
            </a:r>
            <a:r>
              <a:rPr lang="en-IN" dirty="0" err="1" smtClean="0"/>
              <a:t>favors</a:t>
            </a:r>
            <a:r>
              <a:rPr lang="en-IN" dirty="0" smtClean="0"/>
              <a:t> closure</a:t>
            </a:r>
          </a:p>
          <a:p>
            <a:pPr lvl="1">
              <a:lnSpc>
                <a:spcPct val="170000"/>
              </a:lnSpc>
            </a:pPr>
            <a:r>
              <a:rPr lang="en-IN" dirty="0" smtClean="0"/>
              <a:t>Third and related factor is that as release proceeds and [Ca2+]SR declines Ca2+ flux through the </a:t>
            </a:r>
            <a:r>
              <a:rPr lang="en-IN" dirty="0" err="1" smtClean="0"/>
              <a:t>RyR</a:t>
            </a:r>
            <a:r>
              <a:rPr lang="en-IN" dirty="0" smtClean="0"/>
              <a:t> falls and </a:t>
            </a:r>
            <a:r>
              <a:rPr lang="en-IN" dirty="0" err="1" smtClean="0"/>
              <a:t>junctional</a:t>
            </a:r>
            <a:r>
              <a:rPr lang="en-IN" dirty="0" smtClean="0"/>
              <a:t> [Ca2+] also falls all of which tend to disrupt the positive feedback</a:t>
            </a:r>
          </a:p>
          <a:p>
            <a:pPr lvl="1">
              <a:lnSpc>
                <a:spcPct val="170000"/>
              </a:lnSpc>
            </a:pPr>
            <a:r>
              <a:rPr lang="en-IN" dirty="0" smtClean="0"/>
              <a:t>That is the </a:t>
            </a:r>
            <a:r>
              <a:rPr lang="en-IN" dirty="0" err="1" smtClean="0"/>
              <a:t>RyR</a:t>
            </a:r>
            <a:r>
              <a:rPr lang="en-IN" dirty="0" smtClean="0"/>
              <a:t> is less sensitive to activating Ca2+ (because [Ca2+]SR is low) and [Ca2+] on the activating side is also weaker</a:t>
            </a:r>
          </a:p>
          <a:p>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t>Calmodulin</a:t>
            </a:r>
          </a:p>
        </p:txBody>
      </p:sp>
      <p:pic>
        <p:nvPicPr>
          <p:cNvPr id="8194" name="Picture 2"/>
          <p:cNvPicPr>
            <a:picLocks noGrp="1" noChangeAspect="1" noChangeArrowheads="1"/>
          </p:cNvPicPr>
          <p:nvPr>
            <p:ph idx="1"/>
          </p:nvPr>
        </p:nvPicPr>
        <p:blipFill>
          <a:blip r:embed="rId3" cstate="print"/>
          <a:stretch>
            <a:fillRect/>
          </a:stretch>
        </p:blipFill>
        <p:spPr bwMode="auto">
          <a:xfrm>
            <a:off x="1755775" y="1982787"/>
            <a:ext cx="5632450" cy="3943350"/>
          </a:xfrm>
          <a:prstGeom prst="rect">
            <a:avLst/>
          </a:prstGeom>
          <a:noFill/>
          <a:ln w="9525">
            <a:noFill/>
            <a:miter lim="800000"/>
            <a:headEnd/>
            <a:tailEnd/>
          </a:ln>
        </p:spPr>
      </p:pic>
    </p:spTree>
    <p:extLst>
      <p:ext uri="{BB962C8B-B14F-4D97-AF65-F5344CB8AC3E}">
        <p14:creationId xmlns:p14="http://schemas.microsoft.com/office/powerpoint/2010/main" val="545785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a:solidFill>
                  <a:schemeClr val="tx2"/>
                </a:solidFill>
              </a:rPr>
              <a:t>Ca2+/Calmodulin-Dependent Protein Kinase II</a:t>
            </a:r>
          </a:p>
        </p:txBody>
      </p:sp>
      <p:sp>
        <p:nvSpPr>
          <p:cNvPr id="3" name="Content Placeholder 2"/>
          <p:cNvSpPr>
            <a:spLocks noGrp="1"/>
          </p:cNvSpPr>
          <p:nvPr>
            <p:ph idx="1"/>
          </p:nvPr>
        </p:nvSpPr>
        <p:spPr/>
        <p:txBody>
          <a:bodyPr>
            <a:normAutofit/>
          </a:bodyPr>
          <a:lstStyle/>
          <a:p>
            <a:r>
              <a:rPr lang="en-IN" dirty="0" smtClean="0"/>
              <a:t>Alters </a:t>
            </a:r>
            <a:r>
              <a:rPr lang="en-IN" dirty="0"/>
              <a:t>Gating of </a:t>
            </a:r>
            <a:r>
              <a:rPr lang="en-IN" dirty="0" smtClean="0"/>
              <a:t>Ina  Ica and </a:t>
            </a:r>
            <a:r>
              <a:rPr lang="en-IN" dirty="0"/>
              <a:t>Other </a:t>
            </a:r>
            <a:r>
              <a:rPr lang="en-IN" dirty="0" smtClean="0"/>
              <a:t>Channels</a:t>
            </a:r>
          </a:p>
          <a:p>
            <a:pPr marL="0" indent="0">
              <a:buNone/>
            </a:pPr>
            <a:r>
              <a:rPr lang="en-IN" dirty="0" smtClean="0"/>
              <a:t> </a:t>
            </a:r>
            <a:endParaRPr lang="en-IN" dirty="0"/>
          </a:p>
        </p:txBody>
      </p:sp>
      <p:pic>
        <p:nvPicPr>
          <p:cNvPr id="4" name="Picture 3"/>
          <p:cNvPicPr>
            <a:picLocks noChangeAspect="1"/>
          </p:cNvPicPr>
          <p:nvPr/>
        </p:nvPicPr>
        <p:blipFill>
          <a:blip r:embed="rId3" cstate="print"/>
          <a:stretch>
            <a:fillRect/>
          </a:stretch>
        </p:blipFill>
        <p:spPr>
          <a:xfrm>
            <a:off x="1524000" y="2286000"/>
            <a:ext cx="6553200" cy="4191000"/>
          </a:xfrm>
          <a:prstGeom prst="rect">
            <a:avLst/>
          </a:prstGeom>
        </p:spPr>
      </p:pic>
    </p:spTree>
    <p:extLst>
      <p:ext uri="{BB962C8B-B14F-4D97-AF65-F5344CB8AC3E}">
        <p14:creationId xmlns:p14="http://schemas.microsoft.com/office/powerpoint/2010/main" val="2219770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Physiology of Cardiac Muscle</a:t>
            </a:r>
            <a:endParaRPr lang="en-IN" dirty="0"/>
          </a:p>
        </p:txBody>
      </p:sp>
      <p:sp>
        <p:nvSpPr>
          <p:cNvPr id="3" name="Content Placeholder 2"/>
          <p:cNvSpPr>
            <a:spLocks noGrp="1"/>
          </p:cNvSpPr>
          <p:nvPr>
            <p:ph idx="1"/>
          </p:nvPr>
        </p:nvSpPr>
        <p:spPr/>
        <p:txBody>
          <a:bodyPr>
            <a:normAutofit/>
          </a:bodyPr>
          <a:lstStyle/>
          <a:p>
            <a:r>
              <a:rPr lang="en-IN" dirty="0" smtClean="0"/>
              <a:t>The heart is composed of three major types of cardiac muscle: </a:t>
            </a:r>
          </a:p>
          <a:p>
            <a:endParaRPr lang="en-IN" dirty="0" smtClean="0"/>
          </a:p>
          <a:p>
            <a:r>
              <a:rPr lang="en-IN" i="1" dirty="0" err="1" smtClean="0"/>
              <a:t>Atrial</a:t>
            </a:r>
            <a:r>
              <a:rPr lang="en-IN" i="1" dirty="0" smtClean="0"/>
              <a:t> muscle, ventricular muscle, and specialized excitatory and conductive muscle </a:t>
            </a:r>
            <a:r>
              <a:rPr lang="en-IN" i="1" dirty="0" err="1" smtClean="0"/>
              <a:t>fibers</a:t>
            </a:r>
            <a:endParaRPr lang="en-IN" i="1" dirty="0" smtClean="0"/>
          </a:p>
          <a:p>
            <a:endParaRPr lang="en-IN" i="1" dirty="0" smtClean="0"/>
          </a:p>
          <a:p>
            <a:r>
              <a:rPr lang="en-IN" i="1" dirty="0" smtClean="0"/>
              <a:t> The </a:t>
            </a:r>
            <a:r>
              <a:rPr lang="en-IN" dirty="0" err="1" smtClean="0"/>
              <a:t>atrial</a:t>
            </a:r>
            <a:r>
              <a:rPr lang="en-IN" dirty="0" smtClean="0"/>
              <a:t> and ventricular types of muscle contract in much the same way as skeletal muscle except that the duration of contraction is much longer</a:t>
            </a:r>
            <a:endParaRPr lang="en-IN"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Calcium Uptake into the  SR by SERCA </a:t>
            </a:r>
          </a:p>
        </p:txBody>
      </p:sp>
      <p:pic>
        <p:nvPicPr>
          <p:cNvPr id="9218" name="Picture 2"/>
          <p:cNvPicPr>
            <a:picLocks noGrp="1" noChangeAspect="1" noChangeArrowheads="1"/>
          </p:cNvPicPr>
          <p:nvPr>
            <p:ph idx="1"/>
          </p:nvPr>
        </p:nvPicPr>
        <p:blipFill>
          <a:blip r:embed="rId3" cstate="print"/>
          <a:stretch>
            <a:fillRect/>
          </a:stretch>
        </p:blipFill>
        <p:spPr bwMode="auto">
          <a:xfrm>
            <a:off x="2505075" y="2471737"/>
            <a:ext cx="4133850" cy="2965450"/>
          </a:xfrm>
          <a:prstGeom prst="rect">
            <a:avLst/>
          </a:prstGeom>
          <a:noFill/>
          <a:ln w="9525">
            <a:noFill/>
            <a:miter lim="800000"/>
            <a:headEnd/>
            <a:tailEnd/>
          </a:ln>
        </p:spPr>
      </p:pic>
    </p:spTree>
    <p:extLst>
      <p:ext uri="{BB962C8B-B14F-4D97-AF65-F5344CB8AC3E}">
        <p14:creationId xmlns:p14="http://schemas.microsoft.com/office/powerpoint/2010/main" val="2833837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2800" dirty="0"/>
              <a:t>SARCOLEMMAL CONTROL OF CA2+ AND NA+ </a:t>
            </a:r>
          </a:p>
        </p:txBody>
      </p:sp>
      <p:sp>
        <p:nvSpPr>
          <p:cNvPr id="3" name="Content Placeholder 2"/>
          <p:cNvSpPr>
            <a:spLocks noGrp="1"/>
          </p:cNvSpPr>
          <p:nvPr>
            <p:ph idx="1"/>
          </p:nvPr>
        </p:nvSpPr>
        <p:spPr/>
        <p:txBody>
          <a:bodyPr>
            <a:normAutofit fontScale="92500"/>
          </a:bodyPr>
          <a:lstStyle/>
          <a:p>
            <a:pPr lvl="1">
              <a:lnSpc>
                <a:spcPct val="150000"/>
              </a:lnSpc>
            </a:pPr>
            <a:r>
              <a:rPr lang="en-IN" b="1" dirty="0">
                <a:solidFill>
                  <a:schemeClr val="tx2"/>
                </a:solidFill>
              </a:rPr>
              <a:t>Calcium and Sodium Channels</a:t>
            </a:r>
            <a:r>
              <a:rPr lang="en-IN" dirty="0"/>
              <a:t> </a:t>
            </a:r>
            <a:endParaRPr lang="en-IN" dirty="0" smtClean="0"/>
          </a:p>
          <a:p>
            <a:pPr lvl="1">
              <a:lnSpc>
                <a:spcPct val="150000"/>
              </a:lnSpc>
            </a:pPr>
            <a:r>
              <a:rPr lang="en-IN" dirty="0" smtClean="0"/>
              <a:t>Excitation-contraction </a:t>
            </a:r>
            <a:r>
              <a:rPr lang="en-IN" dirty="0"/>
              <a:t>coupling is initiated by voltage-induced opening of the </a:t>
            </a:r>
            <a:r>
              <a:rPr lang="en-IN" dirty="0" err="1"/>
              <a:t>sarcolemmal</a:t>
            </a:r>
            <a:r>
              <a:rPr lang="en-IN" dirty="0"/>
              <a:t> L-type Ca2+ </a:t>
            </a:r>
            <a:r>
              <a:rPr lang="en-IN" dirty="0" smtClean="0"/>
              <a:t>channels</a:t>
            </a:r>
          </a:p>
          <a:p>
            <a:pPr lvl="1">
              <a:lnSpc>
                <a:spcPct val="150000"/>
              </a:lnSpc>
            </a:pPr>
            <a:r>
              <a:rPr lang="en-IN" dirty="0" smtClean="0"/>
              <a:t> </a:t>
            </a:r>
            <a:r>
              <a:rPr lang="en-IN" dirty="0"/>
              <a:t>The channels are pore-forming macromolecular proteins that span the </a:t>
            </a:r>
            <a:r>
              <a:rPr lang="en-IN" dirty="0" err="1"/>
              <a:t>sarcolemmal</a:t>
            </a:r>
            <a:r>
              <a:rPr lang="en-IN" dirty="0"/>
              <a:t> lipid bilayer to allow a highly selective pathway for transfer of ions into the heart cell when the channel changes from a closed to an open </a:t>
            </a:r>
            <a:r>
              <a:rPr lang="en-IN" dirty="0" smtClean="0"/>
              <a:t>state</a:t>
            </a:r>
            <a:endParaRPr lang="en-IN" dirty="0"/>
          </a:p>
        </p:txBody>
      </p:sp>
    </p:spTree>
    <p:extLst>
      <p:ext uri="{BB962C8B-B14F-4D97-AF65-F5344CB8AC3E}">
        <p14:creationId xmlns:p14="http://schemas.microsoft.com/office/powerpoint/2010/main" val="864541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solidFill>
                  <a:schemeClr val="tx2"/>
                </a:solidFill>
              </a:rPr>
              <a:t>T- Versus L-Type Ca2+ Channels </a:t>
            </a:r>
            <a:br>
              <a:rPr lang="en-IN" dirty="0" smtClean="0">
                <a:solidFill>
                  <a:schemeClr val="tx2"/>
                </a:solidFill>
              </a:rPr>
            </a:br>
            <a:endParaRPr lang="en-IN" dirty="0"/>
          </a:p>
        </p:txBody>
      </p:sp>
      <p:sp>
        <p:nvSpPr>
          <p:cNvPr id="3" name="Content Placeholder 2"/>
          <p:cNvSpPr>
            <a:spLocks noGrp="1"/>
          </p:cNvSpPr>
          <p:nvPr>
            <p:ph idx="1"/>
          </p:nvPr>
        </p:nvSpPr>
        <p:spPr/>
        <p:txBody>
          <a:bodyPr>
            <a:normAutofit/>
          </a:bodyPr>
          <a:lstStyle/>
          <a:p>
            <a:pPr lvl="1">
              <a:lnSpc>
                <a:spcPct val="120000"/>
              </a:lnSpc>
            </a:pPr>
            <a:r>
              <a:rPr lang="en-IN" dirty="0" smtClean="0"/>
              <a:t>Two </a:t>
            </a:r>
            <a:r>
              <a:rPr lang="en-IN" dirty="0"/>
              <a:t>major types of </a:t>
            </a:r>
            <a:r>
              <a:rPr lang="en-IN" dirty="0" err="1"/>
              <a:t>sarcolemmal</a:t>
            </a:r>
            <a:r>
              <a:rPr lang="en-IN" dirty="0"/>
              <a:t> Ca2+ </a:t>
            </a:r>
            <a:r>
              <a:rPr lang="en-IN" dirty="0" err="1" smtClean="0"/>
              <a:t>channelsT</a:t>
            </a:r>
            <a:r>
              <a:rPr lang="en-IN" dirty="0" smtClean="0"/>
              <a:t>-type </a:t>
            </a:r>
            <a:r>
              <a:rPr lang="en-IN" dirty="0"/>
              <a:t>and L-type </a:t>
            </a:r>
            <a:r>
              <a:rPr lang="en-IN" dirty="0" smtClean="0"/>
              <a:t>channels</a:t>
            </a:r>
          </a:p>
          <a:p>
            <a:pPr lvl="1">
              <a:lnSpc>
                <a:spcPct val="120000"/>
              </a:lnSpc>
            </a:pPr>
            <a:r>
              <a:rPr lang="en-IN" dirty="0" smtClean="0"/>
              <a:t>In adult ventricular </a:t>
            </a:r>
            <a:r>
              <a:rPr lang="en-IN" dirty="0" err="1" smtClean="0"/>
              <a:t>myocytes</a:t>
            </a:r>
            <a:r>
              <a:rPr lang="en-IN" dirty="0" smtClean="0"/>
              <a:t> there does not seem to be appreciable T-type </a:t>
            </a:r>
            <a:r>
              <a:rPr lang="en-IN" dirty="0" err="1" smtClean="0"/>
              <a:t>ICa</a:t>
            </a:r>
            <a:endParaRPr lang="en-IN" dirty="0" smtClean="0"/>
          </a:p>
          <a:p>
            <a:pPr lvl="1">
              <a:lnSpc>
                <a:spcPct val="120000"/>
              </a:lnSpc>
            </a:pPr>
            <a:r>
              <a:rPr lang="en-IN" dirty="0" smtClean="0"/>
              <a:t>T-type </a:t>
            </a:r>
            <a:r>
              <a:rPr lang="en-IN" dirty="0" err="1"/>
              <a:t>ICa</a:t>
            </a:r>
            <a:r>
              <a:rPr lang="en-IN" dirty="0"/>
              <a:t> is present in neonatal ventricular myocytes, Purkinje </a:t>
            </a:r>
            <a:r>
              <a:rPr lang="en-IN" dirty="0" err="1"/>
              <a:t>fibers</a:t>
            </a:r>
            <a:r>
              <a:rPr lang="en-IN" dirty="0"/>
              <a:t>, and some atrial cells (including pacemaker </a:t>
            </a:r>
            <a:r>
              <a:rPr lang="en-IN" dirty="0" smtClean="0"/>
              <a:t>cells)</a:t>
            </a:r>
          </a:p>
          <a:p>
            <a:pPr lvl="1">
              <a:lnSpc>
                <a:spcPct val="120000"/>
              </a:lnSpc>
            </a:pPr>
            <a:r>
              <a:rPr lang="en-IN" dirty="0" smtClean="0"/>
              <a:t>In </a:t>
            </a:r>
            <a:r>
              <a:rPr lang="en-IN" dirty="0"/>
              <a:t>these locations the negative activation voltages may allow T-type </a:t>
            </a:r>
            <a:r>
              <a:rPr lang="en-IN" dirty="0" err="1"/>
              <a:t>ICa</a:t>
            </a:r>
            <a:r>
              <a:rPr lang="en-IN" dirty="0"/>
              <a:t> to contribute to pacemaker </a:t>
            </a:r>
            <a:r>
              <a:rPr lang="en-IN" dirty="0" smtClean="0"/>
              <a:t>function</a:t>
            </a:r>
          </a:p>
        </p:txBody>
      </p:sp>
    </p:spTree>
    <p:extLst>
      <p:ext uri="{BB962C8B-B14F-4D97-AF65-F5344CB8AC3E}">
        <p14:creationId xmlns:p14="http://schemas.microsoft.com/office/powerpoint/2010/main" val="439495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a:solidFill>
                  <a:schemeClr val="tx2"/>
                </a:solidFill>
              </a:rPr>
              <a:t>L-Type Ca2+ Channel Localization </a:t>
            </a:r>
            <a:r>
              <a:rPr lang="en-IN" sz="3200" dirty="0" smtClean="0">
                <a:solidFill>
                  <a:schemeClr val="tx2"/>
                </a:solidFill>
              </a:rPr>
              <a:t>and Regulation</a:t>
            </a:r>
            <a:endParaRPr lang="en-IN" sz="3200" dirty="0">
              <a:solidFill>
                <a:schemeClr val="tx2"/>
              </a:solidFill>
            </a:endParaRPr>
          </a:p>
        </p:txBody>
      </p:sp>
      <p:sp>
        <p:nvSpPr>
          <p:cNvPr id="3" name="Content Placeholder 2"/>
          <p:cNvSpPr>
            <a:spLocks noGrp="1"/>
          </p:cNvSpPr>
          <p:nvPr>
            <p:ph idx="1"/>
          </p:nvPr>
        </p:nvSpPr>
        <p:spPr/>
        <p:txBody>
          <a:bodyPr>
            <a:normAutofit fontScale="92500" lnSpcReduction="20000"/>
          </a:bodyPr>
          <a:lstStyle/>
          <a:p>
            <a:pPr lvl="1">
              <a:lnSpc>
                <a:spcPct val="120000"/>
              </a:lnSpc>
            </a:pPr>
            <a:r>
              <a:rPr lang="en-IN" dirty="0" smtClean="0"/>
              <a:t>L </a:t>
            </a:r>
            <a:r>
              <a:rPr lang="en-IN" dirty="0"/>
              <a:t>(long-lasting) channels are concentrated in the T tubules at </a:t>
            </a:r>
            <a:r>
              <a:rPr lang="en-IN" dirty="0" err="1"/>
              <a:t>jSR</a:t>
            </a:r>
            <a:r>
              <a:rPr lang="en-IN" dirty="0"/>
              <a:t> sites, where they are positioned for Ca2+-induced Ca2+ release from the </a:t>
            </a:r>
            <a:r>
              <a:rPr lang="en-IN" dirty="0" err="1" smtClean="0"/>
              <a:t>RyR</a:t>
            </a:r>
            <a:endParaRPr lang="en-IN" dirty="0" smtClean="0"/>
          </a:p>
          <a:p>
            <a:pPr lvl="1">
              <a:lnSpc>
                <a:spcPct val="120000"/>
              </a:lnSpc>
            </a:pPr>
            <a:r>
              <a:rPr lang="en-IN" dirty="0" smtClean="0"/>
              <a:t>L-type </a:t>
            </a:r>
            <a:r>
              <a:rPr lang="en-IN" dirty="0"/>
              <a:t>Ca2+ channels are inhibited by Ca2+ channel blockers such as verapamil, diltiazem, and the </a:t>
            </a:r>
            <a:r>
              <a:rPr lang="en-IN" dirty="0" err="1" smtClean="0"/>
              <a:t>dihydropyridines</a:t>
            </a:r>
            <a:endParaRPr lang="en-IN" dirty="0" smtClean="0"/>
          </a:p>
          <a:p>
            <a:pPr lvl="1">
              <a:lnSpc>
                <a:spcPct val="120000"/>
              </a:lnSpc>
            </a:pPr>
            <a:r>
              <a:rPr lang="en-IN" dirty="0" smtClean="0"/>
              <a:t> </a:t>
            </a:r>
            <a:r>
              <a:rPr lang="en-IN" dirty="0" err="1"/>
              <a:t>ICa</a:t>
            </a:r>
            <a:r>
              <a:rPr lang="en-IN" dirty="0"/>
              <a:t> is rapidly activated during the rising phase of the action potential, but the combination of Ca2+ influx via </a:t>
            </a:r>
            <a:r>
              <a:rPr lang="en-IN" dirty="0" err="1"/>
              <a:t>ICa</a:t>
            </a:r>
            <a:r>
              <a:rPr lang="en-IN" dirty="0"/>
              <a:t> itself and local SR Ca2+ release causes rapid Ca2+-dependent inactivation of </a:t>
            </a:r>
            <a:r>
              <a:rPr lang="en-IN" dirty="0" smtClean="0"/>
              <a:t>Ica</a:t>
            </a:r>
          </a:p>
          <a:p>
            <a:pPr lvl="1">
              <a:lnSpc>
                <a:spcPct val="120000"/>
              </a:lnSpc>
            </a:pPr>
            <a:r>
              <a:rPr lang="en-IN" dirty="0" smtClean="0"/>
              <a:t> </a:t>
            </a:r>
            <a:r>
              <a:rPr lang="en-IN" dirty="0"/>
              <a:t>Voltage-dependent inactivation also contributes to the decline in </a:t>
            </a:r>
            <a:r>
              <a:rPr lang="en-IN" dirty="0" err="1"/>
              <a:t>ICa</a:t>
            </a:r>
            <a:r>
              <a:rPr lang="en-IN" dirty="0"/>
              <a:t> during the action </a:t>
            </a:r>
            <a:r>
              <a:rPr lang="en-IN" dirty="0" smtClean="0"/>
              <a:t>potential</a:t>
            </a:r>
            <a:endParaRPr lang="en-IN" dirty="0"/>
          </a:p>
        </p:txBody>
      </p:sp>
    </p:spTree>
    <p:extLst>
      <p:ext uri="{BB962C8B-B14F-4D97-AF65-F5344CB8AC3E}">
        <p14:creationId xmlns:p14="http://schemas.microsoft.com/office/powerpoint/2010/main" val="1561119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t>Sodium Channels</a:t>
            </a:r>
          </a:p>
        </p:txBody>
      </p:sp>
      <p:sp>
        <p:nvSpPr>
          <p:cNvPr id="3" name="Content Placeholder 2"/>
          <p:cNvSpPr>
            <a:spLocks noGrp="1"/>
          </p:cNvSpPr>
          <p:nvPr>
            <p:ph idx="1"/>
          </p:nvPr>
        </p:nvSpPr>
        <p:spPr/>
        <p:txBody>
          <a:bodyPr>
            <a:normAutofit lnSpcReduction="10000"/>
          </a:bodyPr>
          <a:lstStyle/>
          <a:p>
            <a:pPr lvl="1"/>
            <a:r>
              <a:rPr lang="en-IN" dirty="0" smtClean="0"/>
              <a:t>Voltage-gated </a:t>
            </a:r>
            <a:r>
              <a:rPr lang="en-IN" dirty="0"/>
              <a:t>cardiac Na+ current (</a:t>
            </a:r>
            <a:r>
              <a:rPr lang="en-IN" dirty="0" err="1"/>
              <a:t>INa</a:t>
            </a:r>
            <a:r>
              <a:rPr lang="en-IN" dirty="0"/>
              <a:t>) is carried mainly by the Nav1.5 cardiac </a:t>
            </a:r>
            <a:r>
              <a:rPr lang="en-IN" dirty="0" smtClean="0"/>
              <a:t>isoform</a:t>
            </a:r>
          </a:p>
          <a:p>
            <a:pPr lvl="1"/>
            <a:r>
              <a:rPr lang="en-IN" dirty="0" smtClean="0"/>
              <a:t>Depolarization </a:t>
            </a:r>
            <a:r>
              <a:rPr lang="en-IN" dirty="0"/>
              <a:t>activates </a:t>
            </a:r>
            <a:r>
              <a:rPr lang="en-IN" dirty="0" err="1" smtClean="0"/>
              <a:t>INa</a:t>
            </a:r>
            <a:r>
              <a:rPr lang="en-IN" dirty="0" smtClean="0"/>
              <a:t> </a:t>
            </a:r>
            <a:r>
              <a:rPr lang="en-IN" dirty="0"/>
              <a:t>and peak </a:t>
            </a:r>
            <a:r>
              <a:rPr lang="en-IN" dirty="0" err="1"/>
              <a:t>INa</a:t>
            </a:r>
            <a:r>
              <a:rPr lang="en-IN" dirty="0"/>
              <a:t> is very large and drives the upstroke of the cardiac action </a:t>
            </a:r>
            <a:r>
              <a:rPr lang="en-IN" dirty="0" smtClean="0"/>
              <a:t>potential</a:t>
            </a:r>
          </a:p>
          <a:p>
            <a:pPr lvl="1"/>
            <a:r>
              <a:rPr lang="en-IN" dirty="0" smtClean="0"/>
              <a:t> </a:t>
            </a:r>
            <a:r>
              <a:rPr lang="en-IN" dirty="0"/>
              <a:t>Voltage-dependent inactivation of </a:t>
            </a:r>
            <a:r>
              <a:rPr lang="en-IN" dirty="0" err="1"/>
              <a:t>INa</a:t>
            </a:r>
            <a:r>
              <a:rPr lang="en-IN" dirty="0"/>
              <a:t> is very </a:t>
            </a:r>
            <a:r>
              <a:rPr lang="en-IN" dirty="0" smtClean="0"/>
              <a:t>rapid </a:t>
            </a:r>
            <a:r>
              <a:rPr lang="en-IN" dirty="0"/>
              <a:t>and under normal </a:t>
            </a:r>
            <a:r>
              <a:rPr lang="en-IN" dirty="0" smtClean="0"/>
              <a:t>conditions Na</a:t>
            </a:r>
            <a:r>
              <a:rPr lang="en-IN" dirty="0"/>
              <a:t>+ channels inactivate within a very few milliseconds of </a:t>
            </a:r>
            <a:r>
              <a:rPr lang="en-IN" dirty="0" smtClean="0"/>
              <a:t>depolarization </a:t>
            </a:r>
          </a:p>
          <a:p>
            <a:pPr lvl="1"/>
            <a:r>
              <a:rPr lang="en-IN" dirty="0" smtClean="0"/>
              <a:t>However a very small number of Na+ channels remain open (or reopen) thereby creating a small but persistent influx of Na+ throughout the plateau of the action potential called late sodium current (</a:t>
            </a:r>
            <a:r>
              <a:rPr lang="en-IN" dirty="0" err="1" smtClean="0"/>
              <a:t>INaL</a:t>
            </a:r>
            <a:endParaRPr lang="en-IN" dirty="0" smtClean="0"/>
          </a:p>
        </p:txBody>
      </p:sp>
    </p:spTree>
    <p:extLst>
      <p:ext uri="{BB962C8B-B14F-4D97-AF65-F5344CB8AC3E}">
        <p14:creationId xmlns:p14="http://schemas.microsoft.com/office/powerpoint/2010/main" val="4005036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Ion Exchangers and Pumps</a:t>
            </a:r>
            <a:endParaRPr lang="en-IN" dirty="0"/>
          </a:p>
        </p:txBody>
      </p:sp>
      <p:pic>
        <p:nvPicPr>
          <p:cNvPr id="4" name="Content Placeholder 3"/>
          <p:cNvPicPr>
            <a:picLocks noGrp="1" noChangeAspect="1"/>
          </p:cNvPicPr>
          <p:nvPr>
            <p:ph idx="1"/>
          </p:nvPr>
        </p:nvPicPr>
        <p:blipFill>
          <a:blip r:embed="rId3" cstate="print"/>
          <a:stretch>
            <a:fillRect/>
          </a:stretch>
        </p:blipFill>
        <p:spPr>
          <a:xfrm>
            <a:off x="962884" y="1600200"/>
            <a:ext cx="7218231" cy="4708525"/>
          </a:xfrm>
          <a:prstGeom prst="rect">
            <a:avLst/>
          </a:prstGeom>
        </p:spPr>
      </p:pic>
    </p:spTree>
    <p:extLst>
      <p:ext uri="{BB962C8B-B14F-4D97-AF65-F5344CB8AC3E}">
        <p14:creationId xmlns:p14="http://schemas.microsoft.com/office/powerpoint/2010/main" val="666909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b="1" dirty="0" smtClean="0">
                <a:solidFill>
                  <a:schemeClr val="tx2"/>
                </a:solidFill>
              </a:rPr>
              <a:t>Sodium Pump (Na+/K+-Adenosine </a:t>
            </a:r>
            <a:r>
              <a:rPr lang="en-IN" sz="2800" b="1" dirty="0" err="1" smtClean="0">
                <a:solidFill>
                  <a:schemeClr val="tx2"/>
                </a:solidFill>
              </a:rPr>
              <a:t>Triphosphatase</a:t>
            </a:r>
            <a:endParaRPr lang="en-IN" sz="2800" dirty="0"/>
          </a:p>
        </p:txBody>
      </p:sp>
      <p:pic>
        <p:nvPicPr>
          <p:cNvPr id="4" name="Content Placeholder 3"/>
          <p:cNvPicPr>
            <a:picLocks noGrp="1" noChangeAspect="1"/>
          </p:cNvPicPr>
          <p:nvPr>
            <p:ph idx="1"/>
          </p:nvPr>
        </p:nvPicPr>
        <p:blipFill>
          <a:blip r:embed="rId3" cstate="print"/>
          <a:stretch>
            <a:fillRect/>
          </a:stretch>
        </p:blipFill>
        <p:spPr>
          <a:xfrm>
            <a:off x="2105046" y="1600200"/>
            <a:ext cx="4933907" cy="4708525"/>
          </a:xfrm>
          <a:prstGeom prst="rect">
            <a:avLst/>
          </a:prstGeom>
        </p:spPr>
      </p:pic>
    </p:spTree>
    <p:extLst>
      <p:ext uri="{BB962C8B-B14F-4D97-AF65-F5344CB8AC3E}">
        <p14:creationId xmlns:p14="http://schemas.microsoft.com/office/powerpoint/2010/main" val="3597937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ADRENERGIC SIGNALING SYSTEMS</a:t>
            </a:r>
          </a:p>
        </p:txBody>
      </p:sp>
      <p:sp>
        <p:nvSpPr>
          <p:cNvPr id="3" name="Content Placeholder 2"/>
          <p:cNvSpPr>
            <a:spLocks noGrp="1"/>
          </p:cNvSpPr>
          <p:nvPr>
            <p:ph idx="1"/>
          </p:nvPr>
        </p:nvSpPr>
        <p:spPr/>
        <p:txBody>
          <a:bodyPr>
            <a:normAutofit fontScale="92500" lnSpcReduction="10000"/>
          </a:bodyPr>
          <a:lstStyle/>
          <a:p>
            <a:pPr>
              <a:lnSpc>
                <a:spcPct val="150000"/>
              </a:lnSpc>
            </a:pPr>
            <a:r>
              <a:rPr lang="en-IN" dirty="0" smtClean="0"/>
              <a:t>During excitement or exercise an increased number of adrenergic impulses liberate an increased amount of </a:t>
            </a:r>
            <a:r>
              <a:rPr lang="en-IN" dirty="0" err="1" smtClean="0"/>
              <a:t>norepinephrine</a:t>
            </a:r>
            <a:r>
              <a:rPr lang="en-IN" dirty="0" smtClean="0"/>
              <a:t> from the terminals into the synaptic cleft</a:t>
            </a:r>
          </a:p>
          <a:p>
            <a:pPr>
              <a:lnSpc>
                <a:spcPct val="150000"/>
              </a:lnSpc>
            </a:pPr>
            <a:endParaRPr lang="en-IN" dirty="0" smtClean="0"/>
          </a:p>
          <a:p>
            <a:pPr>
              <a:lnSpc>
                <a:spcPct val="150000"/>
              </a:lnSpc>
            </a:pPr>
            <a:r>
              <a:rPr lang="en-IN" dirty="0" smtClean="0"/>
              <a:t>Interacts with both alpha- and beta-adrenergic receptors on </a:t>
            </a:r>
            <a:r>
              <a:rPr lang="en-IN" dirty="0" err="1" smtClean="0"/>
              <a:t>myocytes</a:t>
            </a:r>
            <a:r>
              <a:rPr lang="en-IN" dirty="0" smtClean="0"/>
              <a:t> and also alpha-adrenergic receptors in arterioles</a:t>
            </a:r>
            <a:endParaRPr lang="en-IN"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Beta-Adrenergic Receptor Subtypes</a:t>
            </a:r>
            <a:endParaRPr lang="en-IN" dirty="0"/>
          </a:p>
        </p:txBody>
      </p:sp>
      <p:sp>
        <p:nvSpPr>
          <p:cNvPr id="3" name="Content Placeholder 2"/>
          <p:cNvSpPr>
            <a:spLocks noGrp="1"/>
          </p:cNvSpPr>
          <p:nvPr>
            <p:ph idx="1"/>
          </p:nvPr>
        </p:nvSpPr>
        <p:spPr/>
        <p:txBody>
          <a:bodyPr>
            <a:normAutofit fontScale="77500" lnSpcReduction="20000"/>
          </a:bodyPr>
          <a:lstStyle/>
          <a:p>
            <a:pPr lvl="1">
              <a:lnSpc>
                <a:spcPct val="160000"/>
              </a:lnSpc>
            </a:pPr>
            <a:r>
              <a:rPr lang="en-IN" dirty="0" smtClean="0"/>
              <a:t>Cardiac beta-adrenergic receptors are chiefly the beta1 subtype</a:t>
            </a:r>
          </a:p>
          <a:p>
            <a:pPr lvl="1">
              <a:lnSpc>
                <a:spcPct val="160000"/>
              </a:lnSpc>
            </a:pPr>
            <a:endParaRPr lang="en-IN" dirty="0" smtClean="0"/>
          </a:p>
          <a:p>
            <a:pPr lvl="1">
              <a:lnSpc>
                <a:spcPct val="160000"/>
              </a:lnSpc>
            </a:pPr>
            <a:r>
              <a:rPr lang="en-IN" dirty="0" smtClean="0"/>
              <a:t> beta1 receptors are linked to the stimulatory G protein Gs a component of the G protein–</a:t>
            </a:r>
            <a:r>
              <a:rPr lang="en-IN" dirty="0" err="1" smtClean="0"/>
              <a:t>adenylyl</a:t>
            </a:r>
            <a:r>
              <a:rPr lang="en-IN" dirty="0" smtClean="0"/>
              <a:t> </a:t>
            </a:r>
            <a:r>
              <a:rPr lang="en-IN" dirty="0" err="1" smtClean="0"/>
              <a:t>cyclase</a:t>
            </a:r>
            <a:r>
              <a:rPr lang="en-IN" dirty="0" smtClean="0"/>
              <a:t> system</a:t>
            </a:r>
          </a:p>
          <a:p>
            <a:pPr lvl="1">
              <a:lnSpc>
                <a:spcPct val="160000"/>
              </a:lnSpc>
            </a:pPr>
            <a:endParaRPr lang="en-IN" dirty="0" smtClean="0"/>
          </a:p>
          <a:p>
            <a:pPr lvl="1">
              <a:lnSpc>
                <a:spcPct val="160000"/>
              </a:lnSpc>
            </a:pPr>
            <a:r>
              <a:rPr lang="en-IN" dirty="0" smtClean="0"/>
              <a:t>beta2 receptors are linked to both Gs and the inhibitory protein </a:t>
            </a:r>
            <a:r>
              <a:rPr lang="en-IN" dirty="0" err="1" smtClean="0"/>
              <a:t>Gi</a:t>
            </a:r>
            <a:endParaRPr lang="en-IN" dirty="0" smtClean="0"/>
          </a:p>
          <a:p>
            <a:pPr lvl="1">
              <a:lnSpc>
                <a:spcPct val="160000"/>
              </a:lnSpc>
            </a:pPr>
            <a:endParaRPr lang="en-IN" dirty="0" smtClean="0"/>
          </a:p>
          <a:p>
            <a:pPr lvl="1">
              <a:lnSpc>
                <a:spcPct val="160000"/>
              </a:lnSpc>
            </a:pPr>
            <a:r>
              <a:rPr lang="en-IN" dirty="0" smtClean="0"/>
              <a:t>Beta1 receptors the order of agonist activity is </a:t>
            </a:r>
            <a:r>
              <a:rPr lang="en-IN" dirty="0" err="1" smtClean="0"/>
              <a:t>isoproterenol</a:t>
            </a:r>
            <a:r>
              <a:rPr lang="en-IN" dirty="0" smtClean="0"/>
              <a:t> &gt; epinephrine = </a:t>
            </a:r>
            <a:r>
              <a:rPr lang="en-IN" dirty="0" err="1" smtClean="0"/>
              <a:t>norepinephrine</a:t>
            </a:r>
            <a:r>
              <a:rPr lang="en-IN" dirty="0" smtClean="0"/>
              <a:t> whereas in the case of beta2 receptors the </a:t>
            </a:r>
            <a:r>
              <a:rPr lang="en-IN" dirty="0" err="1" smtClean="0"/>
              <a:t>orderis</a:t>
            </a:r>
            <a:r>
              <a:rPr lang="en-IN" dirty="0" smtClean="0"/>
              <a:t> </a:t>
            </a:r>
            <a:r>
              <a:rPr lang="en-IN" dirty="0" err="1" smtClean="0"/>
              <a:t>isoproterenol</a:t>
            </a:r>
            <a:r>
              <a:rPr lang="en-IN" dirty="0" smtClean="0"/>
              <a:t> &gt; epinephrine &gt; </a:t>
            </a:r>
            <a:r>
              <a:rPr lang="en-IN" dirty="0" err="1" smtClean="0"/>
              <a:t>norepinephrine</a:t>
            </a:r>
            <a:endParaRPr lang="en-IN" dirty="0" smtClean="0"/>
          </a:p>
          <a:p>
            <a:endParaRPr lang="en-IN"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Alpha-Adrenergic Receptor Subtypes</a:t>
            </a:r>
            <a:endParaRPr lang="en-IN" dirty="0"/>
          </a:p>
        </p:txBody>
      </p:sp>
      <p:sp>
        <p:nvSpPr>
          <p:cNvPr id="3" name="Content Placeholder 2"/>
          <p:cNvSpPr>
            <a:spLocks noGrp="1"/>
          </p:cNvSpPr>
          <p:nvPr>
            <p:ph idx="1"/>
          </p:nvPr>
        </p:nvSpPr>
        <p:spPr/>
        <p:txBody>
          <a:bodyPr>
            <a:normAutofit fontScale="92500"/>
          </a:bodyPr>
          <a:lstStyle/>
          <a:p>
            <a:pPr lvl="1">
              <a:lnSpc>
                <a:spcPct val="150000"/>
              </a:lnSpc>
            </a:pPr>
            <a:r>
              <a:rPr lang="en-IN" dirty="0" smtClean="0"/>
              <a:t>Two types of alpha-adrenergic receptors (alpha1 and alpha2)</a:t>
            </a:r>
          </a:p>
          <a:p>
            <a:pPr lvl="1">
              <a:lnSpc>
                <a:spcPct val="150000"/>
              </a:lnSpc>
            </a:pPr>
            <a:r>
              <a:rPr lang="en-IN" dirty="0" smtClean="0"/>
              <a:t>Those on vascular smooth muscle are vasoconstrictor alpha1 receptors whereas those situated on the terminal varicosities are alpha2-adrenergic receptors that feed back to inhibit release of </a:t>
            </a:r>
            <a:r>
              <a:rPr lang="en-IN" dirty="0" err="1" smtClean="0"/>
              <a:t>norepinephrine</a:t>
            </a:r>
            <a:endParaRPr lang="en-IN" dirty="0" smtClean="0"/>
          </a:p>
          <a:p>
            <a:pPr lvl="1">
              <a:lnSpc>
                <a:spcPct val="150000"/>
              </a:lnSpc>
            </a:pPr>
            <a:r>
              <a:rPr lang="en-IN" dirty="0" smtClean="0"/>
              <a:t>The relative potencies of alpha1-agonists are </a:t>
            </a:r>
            <a:r>
              <a:rPr lang="en-IN" dirty="0" err="1" smtClean="0"/>
              <a:t>norepinephrine</a:t>
            </a:r>
            <a:r>
              <a:rPr lang="en-IN" dirty="0" smtClean="0"/>
              <a:t>&gt; epinephrine &gt; </a:t>
            </a:r>
            <a:r>
              <a:rPr lang="en-IN" dirty="0" err="1" smtClean="0"/>
              <a:t>isoproterenol</a:t>
            </a:r>
            <a:endParaRPr lang="en-IN" dirty="0" smtClean="0"/>
          </a:p>
          <a:p>
            <a:endParaRPr lang="en-I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chor="ctr">
            <a:normAutofit/>
          </a:bodyPr>
          <a:lstStyle/>
          <a:p>
            <a:pPr>
              <a:lnSpc>
                <a:spcPct val="150000"/>
              </a:lnSpc>
              <a:buNone/>
            </a:pPr>
            <a:r>
              <a:rPr lang="en-IN" dirty="0" smtClean="0"/>
              <a:t> Specialized excitatory and conductive </a:t>
            </a:r>
            <a:r>
              <a:rPr lang="en-IN" dirty="0" err="1" smtClean="0"/>
              <a:t>fibers</a:t>
            </a:r>
            <a:endParaRPr lang="en-IN" dirty="0" smtClean="0"/>
          </a:p>
          <a:p>
            <a:pPr>
              <a:lnSpc>
                <a:spcPct val="150000"/>
              </a:lnSpc>
            </a:pPr>
            <a:r>
              <a:rPr lang="en-IN" dirty="0" smtClean="0"/>
              <a:t> Contain few contractile fibrils</a:t>
            </a:r>
          </a:p>
          <a:p>
            <a:pPr>
              <a:lnSpc>
                <a:spcPct val="150000"/>
              </a:lnSpc>
            </a:pPr>
            <a:r>
              <a:rPr lang="en-IN" dirty="0" smtClean="0"/>
              <a:t>Exhibit either automatic rhythmical electrical discharge in the form of action potentials or conduction of the action potentials through the heart</a:t>
            </a:r>
            <a:endParaRPr lang="en-IN"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2" cstate="print"/>
          <a:stretch>
            <a:fillRect/>
          </a:stretch>
        </p:blipFill>
        <p:spPr bwMode="auto">
          <a:xfrm>
            <a:off x="2346325" y="1643062"/>
            <a:ext cx="4451350" cy="46228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t>Cardiac </a:t>
            </a:r>
            <a:r>
              <a:rPr lang="en-IN" sz="2800" i="1" dirty="0" smtClean="0"/>
              <a:t>sympathetic and parasympathetic nerves</a:t>
            </a:r>
            <a:endParaRPr lang="en-IN" sz="28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33400" y="1185862"/>
            <a:ext cx="7400925" cy="5672138"/>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2800" dirty="0" smtClean="0"/>
              <a:t>Effect on the cardiac output curve of different degrees of sympathetic</a:t>
            </a:r>
            <a:br>
              <a:rPr lang="en-IN" sz="2800" dirty="0" smtClean="0"/>
            </a:br>
            <a:r>
              <a:rPr lang="en-IN" sz="2800" dirty="0" smtClean="0"/>
              <a:t>or parasympathetic stimulation</a:t>
            </a:r>
            <a:endParaRPr lang="en-IN" sz="2800" dirty="0"/>
          </a:p>
        </p:txBody>
      </p:sp>
      <p:pic>
        <p:nvPicPr>
          <p:cNvPr id="3074" name="Picture 2"/>
          <p:cNvPicPr>
            <a:picLocks noGrp="1" noChangeAspect="1" noChangeArrowheads="1"/>
          </p:cNvPicPr>
          <p:nvPr>
            <p:ph idx="1"/>
          </p:nvPr>
        </p:nvPicPr>
        <p:blipFill>
          <a:blip r:embed="rId3" cstate="print"/>
          <a:stretch>
            <a:fillRect/>
          </a:stretch>
        </p:blipFill>
        <p:spPr bwMode="auto">
          <a:xfrm>
            <a:off x="1295401" y="1447800"/>
            <a:ext cx="6477000" cy="52578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 proteins</a:t>
            </a:r>
            <a:endParaRPr lang="en-IN" dirty="0"/>
          </a:p>
        </p:txBody>
      </p:sp>
      <p:sp>
        <p:nvSpPr>
          <p:cNvPr id="3" name="Content Placeholder 2"/>
          <p:cNvSpPr>
            <a:spLocks noGrp="1"/>
          </p:cNvSpPr>
          <p:nvPr>
            <p:ph idx="1"/>
          </p:nvPr>
        </p:nvSpPr>
        <p:spPr/>
        <p:txBody>
          <a:bodyPr>
            <a:normAutofit fontScale="92500" lnSpcReduction="20000"/>
          </a:bodyPr>
          <a:lstStyle/>
          <a:p>
            <a:pPr lvl="1">
              <a:lnSpc>
                <a:spcPct val="150000"/>
              </a:lnSpc>
            </a:pPr>
            <a:r>
              <a:rPr lang="en-IN" dirty="0" smtClean="0"/>
              <a:t>G proteins are a </a:t>
            </a:r>
            <a:r>
              <a:rPr lang="en-IN" dirty="0" err="1" smtClean="0"/>
              <a:t>superfamily</a:t>
            </a:r>
            <a:r>
              <a:rPr lang="en-IN" dirty="0" smtClean="0"/>
              <a:t> of proteins that bind guanine </a:t>
            </a:r>
            <a:r>
              <a:rPr lang="en-IN" dirty="0" err="1" smtClean="0"/>
              <a:t>triphosphate</a:t>
            </a:r>
            <a:r>
              <a:rPr lang="en-IN" dirty="0" smtClean="0"/>
              <a:t> (GTP) and other guanine nucleotides</a:t>
            </a:r>
          </a:p>
          <a:p>
            <a:pPr lvl="1">
              <a:lnSpc>
                <a:spcPct val="150000"/>
              </a:lnSpc>
            </a:pPr>
            <a:r>
              <a:rPr lang="en-IN" dirty="0" smtClean="0"/>
              <a:t> crucial in carrying the signal onward from the agonist and its receptor to the activity of the membrane-bound enzyme system that produces the second messenger </a:t>
            </a:r>
            <a:r>
              <a:rPr lang="en-IN" dirty="0" err="1" smtClean="0"/>
              <a:t>cAMP</a:t>
            </a:r>
            <a:r>
              <a:rPr lang="en-IN" dirty="0" smtClean="0"/>
              <a:t> </a:t>
            </a:r>
          </a:p>
          <a:p>
            <a:pPr lvl="1">
              <a:lnSpc>
                <a:spcPct val="150000"/>
              </a:lnSpc>
              <a:buNone/>
            </a:pPr>
            <a:r>
              <a:rPr lang="en-IN" b="1" dirty="0" smtClean="0"/>
              <a:t> </a:t>
            </a:r>
          </a:p>
          <a:p>
            <a:pPr lvl="1">
              <a:lnSpc>
                <a:spcPct val="150000"/>
              </a:lnSpc>
            </a:pPr>
            <a:r>
              <a:rPr lang="en-IN" dirty="0" smtClean="0"/>
              <a:t>Combination of the beta receptor, G protein complex, and </a:t>
            </a:r>
            <a:r>
              <a:rPr lang="en-IN" dirty="0" err="1" smtClean="0"/>
              <a:t>adenylyl</a:t>
            </a:r>
            <a:r>
              <a:rPr lang="en-IN" dirty="0" smtClean="0"/>
              <a:t> </a:t>
            </a:r>
            <a:r>
              <a:rPr lang="en-IN" dirty="0" err="1" smtClean="0"/>
              <a:t>cyclase</a:t>
            </a:r>
            <a:r>
              <a:rPr lang="en-IN" dirty="0" smtClean="0"/>
              <a:t> is the crux of beta-adrenergic </a:t>
            </a:r>
            <a:r>
              <a:rPr lang="en-IN" dirty="0" err="1" smtClean="0"/>
              <a:t>signaling</a:t>
            </a:r>
            <a:endParaRPr lang="en-IN" dirty="0" smtClean="0"/>
          </a:p>
          <a:p>
            <a:endParaRPr lang="en-IN"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2000" b="1" dirty="0" smtClean="0"/>
              <a:t>Beta1-Adrenergic and Protein </a:t>
            </a:r>
            <a:r>
              <a:rPr lang="en-IN" sz="2000" b="1" dirty="0" err="1" smtClean="0"/>
              <a:t>Kinase</a:t>
            </a:r>
            <a:r>
              <a:rPr lang="en-IN" sz="2000" b="1" dirty="0" smtClean="0"/>
              <a:t> A </a:t>
            </a:r>
            <a:r>
              <a:rPr lang="en-IN" sz="2000" b="1" dirty="0" err="1" smtClean="0"/>
              <a:t>Signaling</a:t>
            </a:r>
            <a:r>
              <a:rPr lang="en-IN" sz="2000" b="1" dirty="0" smtClean="0"/>
              <a:t/>
            </a:r>
            <a:br>
              <a:rPr lang="en-IN" sz="2000" b="1" dirty="0" smtClean="0"/>
            </a:br>
            <a:r>
              <a:rPr lang="en-IN" sz="2000" b="1" dirty="0" smtClean="0"/>
              <a:t>in Ventricular </a:t>
            </a:r>
            <a:r>
              <a:rPr lang="en-IN" sz="2000" b="1" dirty="0" err="1" smtClean="0"/>
              <a:t>Myocytes</a:t>
            </a:r>
            <a:endParaRPr lang="en-IN" sz="2000" dirty="0"/>
          </a:p>
        </p:txBody>
      </p:sp>
      <p:pic>
        <p:nvPicPr>
          <p:cNvPr id="14338" name="Picture 2"/>
          <p:cNvPicPr>
            <a:picLocks noGrp="1" noChangeAspect="1" noChangeArrowheads="1"/>
          </p:cNvPicPr>
          <p:nvPr>
            <p:ph idx="1"/>
          </p:nvPr>
        </p:nvPicPr>
        <p:blipFill>
          <a:blip r:embed="rId3" cstate="print"/>
          <a:stretch>
            <a:fillRect/>
          </a:stretch>
        </p:blipFill>
        <p:spPr bwMode="auto">
          <a:xfrm>
            <a:off x="2800008" y="1600200"/>
            <a:ext cx="3543983" cy="470852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2290" name="Picture 2"/>
          <p:cNvPicPr>
            <a:picLocks noGrp="1" noChangeAspect="1" noChangeArrowheads="1"/>
          </p:cNvPicPr>
          <p:nvPr>
            <p:ph idx="1"/>
          </p:nvPr>
        </p:nvPicPr>
        <p:blipFill>
          <a:blip r:embed="rId2" cstate="print"/>
          <a:stretch>
            <a:fillRect/>
          </a:stretch>
        </p:blipFill>
        <p:spPr bwMode="auto">
          <a:xfrm>
            <a:off x="2349500" y="2354262"/>
            <a:ext cx="4445000" cy="3200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3314" name="Picture 2"/>
          <p:cNvPicPr>
            <a:picLocks noGrp="1" noChangeAspect="1" noChangeArrowheads="1"/>
          </p:cNvPicPr>
          <p:nvPr>
            <p:ph idx="1"/>
          </p:nvPr>
        </p:nvPicPr>
        <p:blipFill>
          <a:blip r:embed="rId3" cstate="print"/>
          <a:stretch>
            <a:fillRect/>
          </a:stretch>
        </p:blipFill>
        <p:spPr bwMode="auto">
          <a:xfrm>
            <a:off x="1708150" y="2128837"/>
            <a:ext cx="5727700" cy="365125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mtClean="0"/>
              <a:t>Nitric Oxide</a:t>
            </a:r>
            <a:br>
              <a:rPr lang="en-IN" smtClean="0"/>
            </a:br>
            <a:endParaRPr lang="en-IN"/>
          </a:p>
        </p:txBody>
      </p:sp>
      <p:sp>
        <p:nvSpPr>
          <p:cNvPr id="3" name="Content Placeholder 2"/>
          <p:cNvSpPr>
            <a:spLocks noGrp="1"/>
          </p:cNvSpPr>
          <p:nvPr>
            <p:ph idx="1"/>
          </p:nvPr>
        </p:nvSpPr>
        <p:spPr/>
        <p:txBody>
          <a:bodyPr>
            <a:normAutofit fontScale="92500"/>
          </a:bodyPr>
          <a:lstStyle/>
          <a:p>
            <a:pPr lvl="1">
              <a:lnSpc>
                <a:spcPct val="150000"/>
              </a:lnSpc>
            </a:pPr>
            <a:r>
              <a:rPr lang="en-IN" dirty="0" smtClean="0"/>
              <a:t>NO the focus of the Nobel Prize Award for 1998 is a unique messenger in that it is formed in so many tissues is a gas and is a physiologic free radical </a:t>
            </a:r>
          </a:p>
          <a:p>
            <a:pPr lvl="1">
              <a:lnSpc>
                <a:spcPct val="150000"/>
              </a:lnSpc>
            </a:pPr>
            <a:r>
              <a:rPr lang="en-IN" dirty="0" smtClean="0"/>
              <a:t>NO is generated in the heart by one of three </a:t>
            </a:r>
            <a:r>
              <a:rPr lang="en-IN" dirty="0" err="1" smtClean="0"/>
              <a:t>isoenzymes</a:t>
            </a:r>
            <a:endParaRPr lang="en-IN" dirty="0" smtClean="0"/>
          </a:p>
          <a:p>
            <a:pPr lvl="1">
              <a:lnSpc>
                <a:spcPct val="150000"/>
              </a:lnSpc>
            </a:pPr>
            <a:r>
              <a:rPr lang="en-IN" dirty="0" smtClean="0"/>
              <a:t> All three </a:t>
            </a:r>
            <a:r>
              <a:rPr lang="en-IN" dirty="0" err="1" smtClean="0"/>
              <a:t>isoforms</a:t>
            </a:r>
            <a:r>
              <a:rPr lang="en-IN" dirty="0" smtClean="0"/>
              <a:t> are present in the </a:t>
            </a:r>
            <a:r>
              <a:rPr lang="en-IN" dirty="0" err="1" smtClean="0"/>
              <a:t>heart,including</a:t>
            </a:r>
            <a:r>
              <a:rPr lang="en-IN" dirty="0" smtClean="0"/>
              <a:t> NOS1 (</a:t>
            </a:r>
            <a:r>
              <a:rPr lang="en-IN" dirty="0" err="1" smtClean="0"/>
              <a:t>nNOS</a:t>
            </a:r>
            <a:r>
              <a:rPr lang="en-IN" dirty="0" smtClean="0"/>
              <a:t>, or neuronal NOS), NOS2 (</a:t>
            </a:r>
            <a:r>
              <a:rPr lang="en-IN" dirty="0" err="1" smtClean="0"/>
              <a:t>iNOS</a:t>
            </a:r>
            <a:r>
              <a:rPr lang="en-IN" dirty="0" smtClean="0"/>
              <a:t>, </a:t>
            </a:r>
            <a:r>
              <a:rPr lang="en-IN" dirty="0" err="1" smtClean="0"/>
              <a:t>inducibleNOS</a:t>
            </a:r>
            <a:r>
              <a:rPr lang="en-IN" dirty="0" smtClean="0"/>
              <a:t>), and NOS3 (</a:t>
            </a:r>
            <a:r>
              <a:rPr lang="en-IN" dirty="0" err="1" smtClean="0"/>
              <a:t>eNOS</a:t>
            </a:r>
            <a:r>
              <a:rPr lang="en-IN" dirty="0" smtClean="0"/>
              <a:t>, or endothelial NOS)</a:t>
            </a:r>
          </a:p>
          <a:p>
            <a:r>
              <a:rPr lang="en-IN" dirty="0" smtClean="0"/>
              <a:t> </a:t>
            </a:r>
            <a:endParaRPr lang="en-IN"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pPr lvl="1">
              <a:lnSpc>
                <a:spcPct val="160000"/>
              </a:lnSpc>
            </a:pPr>
            <a:r>
              <a:rPr lang="en-IN" dirty="0" err="1" smtClean="0"/>
              <a:t>Inotropic</a:t>
            </a:r>
            <a:r>
              <a:rPr lang="en-IN" dirty="0" smtClean="0"/>
              <a:t> Effects</a:t>
            </a:r>
          </a:p>
          <a:p>
            <a:pPr lvl="1">
              <a:lnSpc>
                <a:spcPct val="160000"/>
              </a:lnSpc>
              <a:buNone/>
            </a:pPr>
            <a:r>
              <a:rPr lang="en-IN" dirty="0" smtClean="0"/>
              <a:t>    In the basal state the effect of NO is bimodal, with a positive </a:t>
            </a:r>
            <a:r>
              <a:rPr lang="en-IN" dirty="0" err="1" smtClean="0"/>
              <a:t>inotropic</a:t>
            </a:r>
            <a:r>
              <a:rPr lang="en-IN" dirty="0" smtClean="0"/>
              <a:t> effect at low amounts of NO exposure but a negative one at higher amounts</a:t>
            </a:r>
          </a:p>
          <a:p>
            <a:pPr lvl="1">
              <a:lnSpc>
                <a:spcPct val="160000"/>
              </a:lnSpc>
            </a:pPr>
            <a:r>
              <a:rPr lang="en-IN" dirty="0" err="1" smtClean="0"/>
              <a:t>Lusitropic</a:t>
            </a:r>
            <a:r>
              <a:rPr lang="en-IN" dirty="0" smtClean="0"/>
              <a:t> Effects</a:t>
            </a:r>
          </a:p>
          <a:p>
            <a:pPr lvl="1">
              <a:lnSpc>
                <a:spcPct val="160000"/>
              </a:lnSpc>
              <a:buNone/>
            </a:pPr>
            <a:r>
              <a:rPr lang="en-IN" dirty="0" smtClean="0"/>
              <a:t>    Desensitization of cardiac </a:t>
            </a:r>
            <a:r>
              <a:rPr lang="en-IN" dirty="0" err="1" smtClean="0"/>
              <a:t>myofilaments</a:t>
            </a:r>
            <a:r>
              <a:rPr lang="en-IN" dirty="0" smtClean="0"/>
              <a:t> was also postulated to mediate an increase in diastolic </a:t>
            </a:r>
            <a:r>
              <a:rPr lang="en-IN" dirty="0" err="1" smtClean="0"/>
              <a:t>fiber</a:t>
            </a:r>
            <a:r>
              <a:rPr lang="en-IN" dirty="0" smtClean="0"/>
              <a:t> length by NO</a:t>
            </a:r>
          </a:p>
          <a:p>
            <a:pPr lvl="1">
              <a:lnSpc>
                <a:spcPct val="160000"/>
              </a:lnSpc>
            </a:pPr>
            <a:r>
              <a:rPr lang="en-IN" dirty="0" err="1" smtClean="0"/>
              <a:t>Chronotropic</a:t>
            </a:r>
            <a:r>
              <a:rPr lang="en-IN" dirty="0" smtClean="0"/>
              <a:t> Effects</a:t>
            </a:r>
          </a:p>
          <a:p>
            <a:pPr lvl="1">
              <a:lnSpc>
                <a:spcPct val="160000"/>
              </a:lnSpc>
              <a:buNone/>
            </a:pPr>
            <a:r>
              <a:rPr lang="en-IN" dirty="0" smtClean="0"/>
              <a:t>    Intracellular increases in </a:t>
            </a:r>
            <a:r>
              <a:rPr lang="en-IN" dirty="0" err="1" smtClean="0"/>
              <a:t>cGMP</a:t>
            </a:r>
            <a:r>
              <a:rPr lang="en-IN" dirty="0" smtClean="0"/>
              <a:t> with exogenous and endogenous NO decrease the spontaneous beating rate</a:t>
            </a:r>
            <a:endParaRPr lang="en-IN"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IN" dirty="0" smtClean="0"/>
              <a:t> KEY TERMS</a:t>
            </a:r>
            <a:endParaRPr lang="en-IN" dirty="0"/>
          </a:p>
        </p:txBody>
      </p:sp>
      <p:sp>
        <p:nvSpPr>
          <p:cNvPr id="3" name="Content Placeholder 2"/>
          <p:cNvSpPr>
            <a:spLocks noGrp="1"/>
          </p:cNvSpPr>
          <p:nvPr>
            <p:ph idx="1"/>
          </p:nvPr>
        </p:nvSpPr>
        <p:spPr>
          <a:xfrm>
            <a:off x="457200" y="914400"/>
            <a:ext cx="8229600" cy="5486400"/>
          </a:xfrm>
        </p:spPr>
        <p:txBody>
          <a:bodyPr>
            <a:noAutofit/>
          </a:bodyPr>
          <a:lstStyle/>
          <a:p>
            <a:pPr>
              <a:buNone/>
            </a:pPr>
            <a:r>
              <a:rPr lang="en-IN" sz="2400" b="1" dirty="0" smtClean="0"/>
              <a:t>Contractility</a:t>
            </a:r>
            <a:endParaRPr lang="en-IN" sz="2400" b="1" dirty="0"/>
          </a:p>
          <a:p>
            <a:pPr lvl="1">
              <a:lnSpc>
                <a:spcPct val="150000"/>
              </a:lnSpc>
            </a:pPr>
            <a:r>
              <a:rPr lang="en-IN" sz="2000" dirty="0" smtClean="0"/>
              <a:t>Contractility </a:t>
            </a:r>
            <a:r>
              <a:rPr lang="en-IN" sz="2000" dirty="0"/>
              <a:t>or the </a:t>
            </a:r>
            <a:r>
              <a:rPr lang="en-IN" sz="2000" dirty="0" err="1"/>
              <a:t>inotropic</a:t>
            </a:r>
            <a:r>
              <a:rPr lang="en-IN" sz="2000" dirty="0"/>
              <a:t> </a:t>
            </a:r>
            <a:r>
              <a:rPr lang="en-IN" sz="2000" dirty="0" smtClean="0"/>
              <a:t>state </a:t>
            </a:r>
            <a:r>
              <a:rPr lang="en-IN" sz="2000" dirty="0"/>
              <a:t>is the inherent capacity of </a:t>
            </a:r>
            <a:r>
              <a:rPr lang="en-IN" sz="2000" dirty="0" smtClean="0"/>
              <a:t>the myocardium </a:t>
            </a:r>
            <a:r>
              <a:rPr lang="en-IN" sz="2000" dirty="0"/>
              <a:t>to contract independently of changes in preload or </a:t>
            </a:r>
            <a:r>
              <a:rPr lang="en-IN" sz="2000" dirty="0" err="1" smtClean="0"/>
              <a:t>afterload</a:t>
            </a:r>
            <a:endParaRPr lang="en-IN" sz="2000" dirty="0" smtClean="0"/>
          </a:p>
          <a:p>
            <a:pPr lvl="1">
              <a:lnSpc>
                <a:spcPct val="150000"/>
              </a:lnSpc>
            </a:pPr>
            <a:endParaRPr lang="en-IN" sz="2000" dirty="0"/>
          </a:p>
          <a:p>
            <a:pPr lvl="1">
              <a:lnSpc>
                <a:spcPct val="150000"/>
              </a:lnSpc>
            </a:pPr>
            <a:r>
              <a:rPr lang="en-IN" sz="2000" dirty="0" smtClean="0"/>
              <a:t>Means </a:t>
            </a:r>
            <a:r>
              <a:rPr lang="en-IN" sz="2000" dirty="0"/>
              <a:t>a greater rate of contraction to reach a greater peak </a:t>
            </a:r>
            <a:r>
              <a:rPr lang="en-IN" sz="2000" dirty="0" smtClean="0"/>
              <a:t>force</a:t>
            </a:r>
          </a:p>
          <a:p>
            <a:pPr lvl="1">
              <a:lnSpc>
                <a:spcPct val="150000"/>
              </a:lnSpc>
            </a:pPr>
            <a:endParaRPr lang="en-IN" sz="2000" dirty="0"/>
          </a:p>
          <a:p>
            <a:pPr lvl="1">
              <a:lnSpc>
                <a:spcPct val="150000"/>
              </a:lnSpc>
            </a:pPr>
            <a:r>
              <a:rPr lang="en-IN" sz="2000" dirty="0"/>
              <a:t>I</a:t>
            </a:r>
            <a:r>
              <a:rPr lang="en-IN" sz="2000" dirty="0" smtClean="0"/>
              <a:t>ncreased </a:t>
            </a:r>
            <a:r>
              <a:rPr lang="en-IN" sz="2000" dirty="0"/>
              <a:t>contractile function is associated </a:t>
            </a:r>
            <a:r>
              <a:rPr lang="en-IN" sz="2000" dirty="0" smtClean="0"/>
              <a:t>with enhanced </a:t>
            </a:r>
            <a:r>
              <a:rPr lang="en-IN" sz="2000" dirty="0"/>
              <a:t>rates of </a:t>
            </a:r>
            <a:r>
              <a:rPr lang="en-IN" sz="2000" dirty="0" smtClean="0"/>
              <a:t>relaxation or </a:t>
            </a:r>
            <a:r>
              <a:rPr lang="en-IN" sz="2000" dirty="0"/>
              <a:t>a </a:t>
            </a:r>
            <a:r>
              <a:rPr lang="en-IN" sz="2000" dirty="0" err="1"/>
              <a:t>lusitropic</a:t>
            </a:r>
            <a:r>
              <a:rPr lang="en-IN" sz="2000" dirty="0"/>
              <a:t> </a:t>
            </a:r>
            <a:r>
              <a:rPr lang="en-IN" sz="2000" dirty="0" smtClean="0"/>
              <a:t>effect</a:t>
            </a:r>
          </a:p>
          <a:p>
            <a:pPr lvl="1">
              <a:lnSpc>
                <a:spcPct val="150000"/>
              </a:lnSpc>
            </a:pPr>
            <a:endParaRPr lang="en-IN" sz="2000" dirty="0"/>
          </a:p>
          <a:p>
            <a:pPr lvl="1">
              <a:lnSpc>
                <a:spcPct val="150000"/>
              </a:lnSpc>
            </a:pPr>
            <a:r>
              <a:rPr lang="en-IN" sz="2000" dirty="0" smtClean="0"/>
              <a:t> </a:t>
            </a:r>
            <a:r>
              <a:rPr lang="en-IN" sz="2000" dirty="0"/>
              <a:t>Factors that increase </a:t>
            </a:r>
            <a:r>
              <a:rPr lang="en-IN" sz="2000" dirty="0" smtClean="0"/>
              <a:t>contractility include </a:t>
            </a:r>
            <a:r>
              <a:rPr lang="en-IN" sz="2000" dirty="0"/>
              <a:t>exercise, adrenergic stimulation, digitalis, and other </a:t>
            </a:r>
            <a:r>
              <a:rPr lang="en-IN" sz="2000" dirty="0" err="1" smtClean="0"/>
              <a:t>inotropic</a:t>
            </a:r>
            <a:r>
              <a:rPr lang="en-IN" sz="2000" dirty="0" smtClean="0"/>
              <a:t> agents</a:t>
            </a:r>
            <a:endParaRPr lang="en-IN"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MYOCYTE</a:t>
            </a:r>
            <a:endParaRPr lang="en-IN"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228600" y="1524000"/>
            <a:ext cx="4464050" cy="3270250"/>
          </a:xfrm>
          <a:prstGeom prst="rect">
            <a:avLst/>
          </a:prstGeom>
          <a:noFill/>
          <a:ln w="9525">
            <a:noFill/>
            <a:miter lim="800000"/>
            <a:headEnd/>
            <a:tailEnd/>
          </a:ln>
        </p:spPr>
      </p:pic>
      <p:sp>
        <p:nvSpPr>
          <p:cNvPr id="4" name="Rectangle 3"/>
          <p:cNvSpPr/>
          <p:nvPr/>
        </p:nvSpPr>
        <p:spPr>
          <a:xfrm>
            <a:off x="838200" y="5638800"/>
            <a:ext cx="4572000" cy="923330"/>
          </a:xfrm>
          <a:prstGeom prst="rect">
            <a:avLst/>
          </a:prstGeom>
        </p:spPr>
        <p:txBody>
          <a:bodyPr>
            <a:spAutoFit/>
          </a:bodyPr>
          <a:lstStyle/>
          <a:p>
            <a:r>
              <a:rPr lang="en-IN" dirty="0" smtClean="0"/>
              <a:t>cardiac muscle </a:t>
            </a:r>
            <a:r>
              <a:rPr lang="en-IN" dirty="0" err="1" smtClean="0"/>
              <a:t>fibers</a:t>
            </a:r>
            <a:r>
              <a:rPr lang="en-IN" dirty="0" smtClean="0"/>
              <a:t> are  arranged in a latticework, with the </a:t>
            </a:r>
            <a:r>
              <a:rPr lang="en-IN" dirty="0" err="1" smtClean="0"/>
              <a:t>fibers</a:t>
            </a:r>
            <a:r>
              <a:rPr lang="en-IN" dirty="0" smtClean="0"/>
              <a:t> dividing recombining and then spreading again</a:t>
            </a:r>
          </a:p>
        </p:txBody>
      </p:sp>
      <p:pic>
        <p:nvPicPr>
          <p:cNvPr id="5" name="Picture 2"/>
          <p:cNvPicPr>
            <a:picLocks noChangeAspect="1" noChangeArrowheads="1"/>
          </p:cNvPicPr>
          <p:nvPr/>
        </p:nvPicPr>
        <p:blipFill>
          <a:blip r:embed="rId4" cstate="print"/>
          <a:srcRect/>
          <a:stretch>
            <a:fillRect/>
          </a:stretch>
        </p:blipFill>
        <p:spPr bwMode="auto">
          <a:xfrm>
            <a:off x="4876800" y="4343400"/>
            <a:ext cx="4038600" cy="1633684"/>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lvl="1">
              <a:lnSpc>
                <a:spcPct val="200000"/>
              </a:lnSpc>
            </a:pPr>
            <a:r>
              <a:rPr lang="en-IN" b="1" dirty="0" smtClean="0"/>
              <a:t>Preload and </a:t>
            </a:r>
            <a:r>
              <a:rPr lang="en-IN" b="1" dirty="0" err="1" smtClean="0"/>
              <a:t>Afterload</a:t>
            </a:r>
            <a:endParaRPr lang="en-IN" b="1" dirty="0" smtClean="0"/>
          </a:p>
          <a:p>
            <a:pPr lvl="1">
              <a:lnSpc>
                <a:spcPct val="200000"/>
              </a:lnSpc>
            </a:pPr>
            <a:r>
              <a:rPr lang="en-IN" i="1" dirty="0" smtClean="0"/>
              <a:t>Preload is the load present </a:t>
            </a:r>
            <a:r>
              <a:rPr lang="en-IN" dirty="0" smtClean="0"/>
              <a:t>before contraction has </a:t>
            </a:r>
          </a:p>
          <a:p>
            <a:pPr lvl="1">
              <a:lnSpc>
                <a:spcPct val="200000"/>
              </a:lnSpc>
            </a:pPr>
            <a:r>
              <a:rPr lang="en-IN" dirty="0" err="1" smtClean="0"/>
              <a:t>Afterload</a:t>
            </a:r>
            <a:r>
              <a:rPr lang="en-IN" dirty="0" smtClean="0"/>
              <a:t> is the load that the left ventricle does work against during ejection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Starling’s Law of the Heart</a:t>
            </a:r>
          </a:p>
        </p:txBody>
      </p:sp>
      <p:sp>
        <p:nvSpPr>
          <p:cNvPr id="3" name="Content Placeholder 2"/>
          <p:cNvSpPr>
            <a:spLocks noGrp="1"/>
          </p:cNvSpPr>
          <p:nvPr>
            <p:ph idx="1"/>
          </p:nvPr>
        </p:nvSpPr>
        <p:spPr/>
        <p:txBody>
          <a:bodyPr>
            <a:normAutofit/>
          </a:bodyPr>
          <a:lstStyle/>
          <a:p>
            <a:pPr>
              <a:lnSpc>
                <a:spcPct val="200000"/>
              </a:lnSpc>
            </a:pPr>
            <a:r>
              <a:rPr lang="en-IN" dirty="0"/>
              <a:t>Starling in 1918 </a:t>
            </a:r>
            <a:r>
              <a:rPr lang="en-IN" dirty="0" smtClean="0"/>
              <a:t>proposed </a:t>
            </a:r>
            <a:r>
              <a:rPr lang="en-IN" dirty="0"/>
              <a:t>that </a:t>
            </a:r>
            <a:r>
              <a:rPr lang="en-IN" dirty="0" smtClean="0"/>
              <a:t>within physiologic limits </a:t>
            </a:r>
            <a:r>
              <a:rPr lang="en-IN" dirty="0"/>
              <a:t>the larger the volume of </a:t>
            </a:r>
            <a:r>
              <a:rPr lang="en-IN" dirty="0" smtClean="0"/>
              <a:t>the heart </a:t>
            </a:r>
            <a:r>
              <a:rPr lang="en-IN" dirty="0"/>
              <a:t>the greater </a:t>
            </a:r>
            <a:r>
              <a:rPr lang="en-IN" dirty="0" smtClean="0"/>
              <a:t>the energy </a:t>
            </a:r>
            <a:r>
              <a:rPr lang="en-IN" dirty="0"/>
              <a:t>of its contraction and the amount of chemical change at </a:t>
            </a:r>
            <a:r>
              <a:rPr lang="en-IN" dirty="0" smtClean="0"/>
              <a:t>each contraction</a:t>
            </a:r>
            <a:endParaRPr lang="en-IN"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a:t>
            </a:r>
            <a:endParaRPr lang="en-IN" dirty="0"/>
          </a:p>
        </p:txBody>
      </p:sp>
      <p:sp>
        <p:nvSpPr>
          <p:cNvPr id="3" name="Content Placeholder 2"/>
          <p:cNvSpPr>
            <a:spLocks noGrp="1"/>
          </p:cNvSpPr>
          <p:nvPr>
            <p:ph idx="1"/>
          </p:nvPr>
        </p:nvSpPr>
        <p:spPr/>
        <p:txBody>
          <a:bodyPr>
            <a:normAutofit/>
          </a:bodyPr>
          <a:lstStyle/>
          <a:p>
            <a:pPr lvl="1">
              <a:lnSpc>
                <a:spcPct val="150000"/>
              </a:lnSpc>
            </a:pPr>
            <a:r>
              <a:rPr lang="en-IN" dirty="0"/>
              <a:t>Frank in 1895 </a:t>
            </a:r>
            <a:r>
              <a:rPr lang="en-IN" dirty="0" smtClean="0"/>
              <a:t>reported that the </a:t>
            </a:r>
            <a:r>
              <a:rPr lang="en-IN" dirty="0"/>
              <a:t>greater the initial LV </a:t>
            </a:r>
            <a:r>
              <a:rPr lang="en-IN" dirty="0" smtClean="0"/>
              <a:t>volume </a:t>
            </a:r>
            <a:r>
              <a:rPr lang="en-IN" dirty="0"/>
              <a:t>the </a:t>
            </a:r>
            <a:r>
              <a:rPr lang="en-IN" dirty="0" smtClean="0"/>
              <a:t>more rapid </a:t>
            </a:r>
            <a:r>
              <a:rPr lang="en-IN" dirty="0"/>
              <a:t>the rate of </a:t>
            </a:r>
            <a:r>
              <a:rPr lang="en-IN" dirty="0" smtClean="0"/>
              <a:t>rise the greater </a:t>
            </a:r>
            <a:r>
              <a:rPr lang="en-IN" dirty="0"/>
              <a:t>the peak pressure </a:t>
            </a:r>
            <a:r>
              <a:rPr lang="en-IN" dirty="0" smtClean="0"/>
              <a:t>reached </a:t>
            </a:r>
            <a:r>
              <a:rPr lang="en-IN" dirty="0"/>
              <a:t>and the faster the rate of relaxation</a:t>
            </a:r>
          </a:p>
          <a:p>
            <a:pPr lvl="1">
              <a:lnSpc>
                <a:spcPct val="150000"/>
              </a:lnSpc>
            </a:pPr>
            <a:r>
              <a:rPr lang="en-IN" dirty="0" smtClean="0"/>
              <a:t>These </a:t>
            </a:r>
            <a:r>
              <a:rPr lang="en-IN" dirty="0"/>
              <a:t>complementary findings of Frank and Starling are often </a:t>
            </a:r>
            <a:r>
              <a:rPr lang="en-IN" dirty="0" smtClean="0"/>
              <a:t>combined into </a:t>
            </a:r>
            <a:r>
              <a:rPr lang="en-IN" dirty="0"/>
              <a:t>the </a:t>
            </a:r>
            <a:r>
              <a:rPr lang="en-IN" i="1" dirty="0"/>
              <a:t>Frank-Starling </a:t>
            </a:r>
            <a:r>
              <a:rPr lang="en-IN" i="1" dirty="0" smtClean="0"/>
              <a:t>law</a:t>
            </a:r>
          </a:p>
          <a:p>
            <a:pPr>
              <a:buNone/>
            </a:pPr>
            <a:endParaRPr lang="en-IN"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buNone/>
            </a:pPr>
            <a:r>
              <a:rPr lang="en-IN" b="1" dirty="0" err="1"/>
              <a:t>Anrep</a:t>
            </a:r>
            <a:r>
              <a:rPr lang="en-IN" b="1" dirty="0"/>
              <a:t> </a:t>
            </a:r>
            <a:r>
              <a:rPr lang="en-IN" b="1" dirty="0" smtClean="0"/>
              <a:t>Effect</a:t>
            </a:r>
          </a:p>
          <a:p>
            <a:pPr lvl="1">
              <a:lnSpc>
                <a:spcPct val="150000"/>
              </a:lnSpc>
            </a:pPr>
            <a:r>
              <a:rPr lang="en-IN" dirty="0" smtClean="0"/>
              <a:t>When </a:t>
            </a:r>
            <a:r>
              <a:rPr lang="en-IN" dirty="0"/>
              <a:t>aortic pressure is elevated </a:t>
            </a:r>
            <a:r>
              <a:rPr lang="en-IN" dirty="0" smtClean="0"/>
              <a:t>abruptly </a:t>
            </a:r>
            <a:r>
              <a:rPr lang="en-IN" dirty="0"/>
              <a:t>ejection </a:t>
            </a:r>
            <a:r>
              <a:rPr lang="en-IN" dirty="0" smtClean="0"/>
              <a:t>is limited </a:t>
            </a:r>
            <a:r>
              <a:rPr lang="en-IN" dirty="0"/>
              <a:t>and </a:t>
            </a:r>
            <a:r>
              <a:rPr lang="en-IN" dirty="0" smtClean="0"/>
              <a:t>EDV tends </a:t>
            </a:r>
            <a:r>
              <a:rPr lang="en-IN" dirty="0"/>
              <a:t>to </a:t>
            </a:r>
            <a:r>
              <a:rPr lang="en-IN" dirty="0" smtClean="0"/>
              <a:t>increase </a:t>
            </a:r>
            <a:r>
              <a:rPr lang="en-IN" dirty="0"/>
              <a:t>which acutely increases force and pressure at </a:t>
            </a:r>
            <a:r>
              <a:rPr lang="en-IN" dirty="0" smtClean="0"/>
              <a:t>the next </a:t>
            </a:r>
            <a:r>
              <a:rPr lang="en-IN" dirty="0"/>
              <a:t>beat via the Frank-Starling </a:t>
            </a:r>
            <a:r>
              <a:rPr lang="en-IN" dirty="0" smtClean="0"/>
              <a:t>effect</a:t>
            </a:r>
          </a:p>
          <a:p>
            <a:pPr lvl="1">
              <a:lnSpc>
                <a:spcPct val="150000"/>
              </a:lnSpc>
            </a:pPr>
            <a:r>
              <a:rPr lang="en-IN" dirty="0" smtClean="0"/>
              <a:t>However </a:t>
            </a:r>
            <a:r>
              <a:rPr lang="en-IN" dirty="0"/>
              <a:t>there is a </a:t>
            </a:r>
            <a:r>
              <a:rPr lang="en-IN" dirty="0" smtClean="0"/>
              <a:t>slower adaptation </a:t>
            </a:r>
            <a:r>
              <a:rPr lang="en-IN" dirty="0"/>
              <a:t>that takes seconds to minutes whereby the </a:t>
            </a:r>
            <a:r>
              <a:rPr lang="en-IN" dirty="0" err="1"/>
              <a:t>inotropic</a:t>
            </a:r>
            <a:r>
              <a:rPr lang="en-IN" dirty="0"/>
              <a:t> </a:t>
            </a:r>
            <a:r>
              <a:rPr lang="en-IN" dirty="0" smtClean="0"/>
              <a:t>state of </a:t>
            </a:r>
            <a:r>
              <a:rPr lang="en-IN" dirty="0"/>
              <a:t>the heart increases (and Ca2+ transients are </a:t>
            </a:r>
            <a:r>
              <a:rPr lang="en-IN" dirty="0" smtClean="0"/>
              <a:t>larger)</a:t>
            </a:r>
            <a:endParaRPr lang="en-IN"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buNone/>
            </a:pPr>
            <a:r>
              <a:rPr lang="en-IN" b="1" dirty="0"/>
              <a:t>Wall Stress</a:t>
            </a:r>
          </a:p>
          <a:p>
            <a:pPr lvl="1">
              <a:lnSpc>
                <a:spcPct val="200000"/>
              </a:lnSpc>
            </a:pPr>
            <a:r>
              <a:rPr lang="en-IN" dirty="0"/>
              <a:t>A more exact definition of </a:t>
            </a:r>
            <a:r>
              <a:rPr lang="en-IN" dirty="0" err="1"/>
              <a:t>afterload</a:t>
            </a:r>
            <a:r>
              <a:rPr lang="en-IN" dirty="0"/>
              <a:t> is the wall stress during LV </a:t>
            </a:r>
            <a:r>
              <a:rPr lang="en-IN" dirty="0" smtClean="0"/>
              <a:t>ejection</a:t>
            </a:r>
            <a:endParaRPr lang="en-IN" dirty="0"/>
          </a:p>
          <a:p>
            <a:pPr lvl="1">
              <a:lnSpc>
                <a:spcPct val="200000"/>
              </a:lnSpc>
            </a:pPr>
            <a:r>
              <a:rPr lang="en-IN" dirty="0" smtClean="0"/>
              <a:t>According to </a:t>
            </a:r>
            <a:r>
              <a:rPr lang="en-IN" dirty="0"/>
              <a:t>Laplace’s </a:t>
            </a:r>
            <a:r>
              <a:rPr lang="en-IN" dirty="0" smtClean="0"/>
              <a:t>law </a:t>
            </a:r>
            <a:r>
              <a:rPr lang="en-IN" b="1" dirty="0" smtClean="0"/>
              <a:t>wall </a:t>
            </a:r>
            <a:r>
              <a:rPr lang="en-IN" b="1" dirty="0"/>
              <a:t>stress = (pressure × radius</a:t>
            </a:r>
            <a:r>
              <a:rPr lang="en-IN" b="1" dirty="0" smtClean="0"/>
              <a:t>)/</a:t>
            </a:r>
            <a:r>
              <a:rPr lang="en-IN" dirty="0"/>
              <a:t>(2 × wall </a:t>
            </a:r>
            <a:r>
              <a:rPr lang="en-IN" dirty="0" smtClean="0"/>
              <a:t>thickness)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err="1"/>
              <a:t>Treppe</a:t>
            </a:r>
            <a:r>
              <a:rPr lang="en-IN" b="1" dirty="0"/>
              <a:t> or Bowditch Effect</a:t>
            </a:r>
            <a:endParaRPr lang="en-IN" dirty="0"/>
          </a:p>
        </p:txBody>
      </p:sp>
      <p:sp>
        <p:nvSpPr>
          <p:cNvPr id="3" name="Content Placeholder 2"/>
          <p:cNvSpPr>
            <a:spLocks noGrp="1"/>
          </p:cNvSpPr>
          <p:nvPr>
            <p:ph idx="1"/>
          </p:nvPr>
        </p:nvSpPr>
        <p:spPr/>
        <p:txBody>
          <a:bodyPr>
            <a:normAutofit/>
          </a:bodyPr>
          <a:lstStyle/>
          <a:p>
            <a:pPr lvl="1">
              <a:lnSpc>
                <a:spcPct val="150000"/>
              </a:lnSpc>
            </a:pPr>
            <a:r>
              <a:rPr lang="en-IN" dirty="0"/>
              <a:t>An increased heart rate progressively enhances the force of </a:t>
            </a:r>
            <a:r>
              <a:rPr lang="en-IN" dirty="0" smtClean="0"/>
              <a:t>ventricular muscle contraction</a:t>
            </a:r>
          </a:p>
          <a:p>
            <a:pPr lvl="1">
              <a:lnSpc>
                <a:spcPct val="150000"/>
              </a:lnSpc>
            </a:pPr>
            <a:r>
              <a:rPr lang="en-IN" dirty="0" smtClean="0"/>
              <a:t>Largely attributable to </a:t>
            </a:r>
            <a:r>
              <a:rPr lang="en-IN" dirty="0"/>
              <a:t>changes in Na+ and Ca2+ in the </a:t>
            </a:r>
            <a:r>
              <a:rPr lang="en-IN" dirty="0" err="1" smtClean="0"/>
              <a:t>myocyte</a:t>
            </a:r>
            <a:endParaRPr lang="en-IN" dirty="0" smtClean="0"/>
          </a:p>
          <a:p>
            <a:pPr lvl="1">
              <a:lnSpc>
                <a:spcPct val="150000"/>
              </a:lnSpc>
            </a:pPr>
            <a:r>
              <a:rPr lang="en-IN" dirty="0" smtClean="0"/>
              <a:t>At </a:t>
            </a:r>
            <a:r>
              <a:rPr lang="en-IN" dirty="0"/>
              <a:t>a higher heart rate </a:t>
            </a:r>
            <a:r>
              <a:rPr lang="en-IN" dirty="0" smtClean="0"/>
              <a:t>there is </a:t>
            </a:r>
            <a:r>
              <a:rPr lang="en-IN" dirty="0"/>
              <a:t>more Na+ and Ca2+ entry per unit time and less time for the cell </a:t>
            </a:r>
            <a:r>
              <a:rPr lang="en-IN" dirty="0" smtClean="0"/>
              <a:t>to extrude </a:t>
            </a:r>
            <a:r>
              <a:rPr lang="en-IN" dirty="0"/>
              <a:t>these </a:t>
            </a:r>
            <a:r>
              <a:rPr lang="en-IN" dirty="0" smtClean="0"/>
              <a:t>ions resulting </a:t>
            </a:r>
            <a:r>
              <a:rPr lang="en-IN" dirty="0"/>
              <a:t>in higher [Na+]</a:t>
            </a:r>
            <a:r>
              <a:rPr lang="en-IN" dirty="0" err="1"/>
              <a:t>i</a:t>
            </a:r>
            <a:r>
              <a:rPr lang="en-IN" dirty="0"/>
              <a:t> and cellular and </a:t>
            </a:r>
            <a:r>
              <a:rPr lang="en-IN" dirty="0" smtClean="0"/>
              <a:t>SR Ca2</a:t>
            </a:r>
            <a:r>
              <a:rPr lang="en-IN" dirty="0"/>
              <a:t>+ content</a:t>
            </a:r>
            <a:endParaRPr lang="en-IN" dirty="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Work Output of the Heart</a:t>
            </a:r>
            <a:br>
              <a:rPr lang="en-IN" b="1" dirty="0" smtClean="0"/>
            </a:br>
            <a:endParaRPr lang="en-IN" dirty="0"/>
          </a:p>
        </p:txBody>
      </p:sp>
      <p:sp>
        <p:nvSpPr>
          <p:cNvPr id="3" name="Content Placeholder 2"/>
          <p:cNvSpPr>
            <a:spLocks noGrp="1"/>
          </p:cNvSpPr>
          <p:nvPr>
            <p:ph idx="1"/>
          </p:nvPr>
        </p:nvSpPr>
        <p:spPr>
          <a:xfrm>
            <a:off x="457200" y="1143000"/>
            <a:ext cx="8229600" cy="5562600"/>
          </a:xfrm>
        </p:spPr>
        <p:txBody>
          <a:bodyPr>
            <a:normAutofit/>
          </a:bodyPr>
          <a:lstStyle/>
          <a:p>
            <a:pPr lvl="2">
              <a:buFont typeface="Arial" pitchFamily="34" charset="0"/>
              <a:buChar char="•"/>
            </a:pPr>
            <a:r>
              <a:rPr lang="en-IN" dirty="0" smtClean="0"/>
              <a:t>The </a:t>
            </a:r>
            <a:r>
              <a:rPr lang="en-IN" i="1" dirty="0" smtClean="0">
                <a:solidFill>
                  <a:srgbClr val="FFC000"/>
                </a:solidFill>
              </a:rPr>
              <a:t>stroke work output </a:t>
            </a:r>
            <a:r>
              <a:rPr lang="en-IN" i="1" dirty="0" smtClean="0"/>
              <a:t>of the heart is the amount of </a:t>
            </a:r>
            <a:r>
              <a:rPr lang="en-IN" dirty="0" smtClean="0"/>
              <a:t>energy that the heart converts to work during each heartbeat</a:t>
            </a:r>
          </a:p>
          <a:p>
            <a:pPr lvl="2">
              <a:buFont typeface="Arial" pitchFamily="34" charset="0"/>
              <a:buChar char="•"/>
            </a:pPr>
            <a:r>
              <a:rPr lang="en-IN" i="1" dirty="0" smtClean="0">
                <a:solidFill>
                  <a:srgbClr val="FFC000"/>
                </a:solidFill>
              </a:rPr>
              <a:t>Minute work output </a:t>
            </a:r>
            <a:r>
              <a:rPr lang="en-IN" i="1" dirty="0" smtClean="0"/>
              <a:t>is the total amount of energy converted to </a:t>
            </a:r>
            <a:r>
              <a:rPr lang="en-IN" dirty="0" smtClean="0"/>
              <a:t>work in 1 minute</a:t>
            </a:r>
          </a:p>
          <a:p>
            <a:pPr lvl="2">
              <a:buFont typeface="Arial" pitchFamily="34" charset="0"/>
              <a:buChar char="•"/>
            </a:pPr>
            <a:r>
              <a:rPr lang="en-IN" dirty="0" smtClean="0"/>
              <a:t>Work output of the heart is in two forms</a:t>
            </a:r>
          </a:p>
          <a:p>
            <a:pPr lvl="3">
              <a:buFont typeface="Arial" pitchFamily="34" charset="0"/>
              <a:buChar char="•"/>
            </a:pPr>
            <a:r>
              <a:rPr lang="en-IN" dirty="0" smtClean="0"/>
              <a:t> </a:t>
            </a:r>
            <a:r>
              <a:rPr lang="en-IN" i="1" dirty="0" smtClean="0">
                <a:solidFill>
                  <a:srgbClr val="FFC000"/>
                </a:solidFill>
              </a:rPr>
              <a:t>volume-pressure work or external work</a:t>
            </a:r>
            <a:r>
              <a:rPr lang="en-IN" dirty="0" smtClean="0">
                <a:solidFill>
                  <a:srgbClr val="FFC000"/>
                </a:solidFill>
              </a:rPr>
              <a:t> </a:t>
            </a:r>
            <a:r>
              <a:rPr lang="en-IN" dirty="0" smtClean="0"/>
              <a:t>- the major proportion  used to move the blood from the low-pressure veins to the high-pressure arteries</a:t>
            </a:r>
          </a:p>
          <a:p>
            <a:pPr lvl="3">
              <a:buFont typeface="Arial" pitchFamily="34" charset="0"/>
              <a:buChar char="•"/>
            </a:pPr>
            <a:endParaRPr lang="en-IN" i="1" dirty="0" smtClean="0"/>
          </a:p>
          <a:p>
            <a:pPr lvl="3">
              <a:buFont typeface="Arial" pitchFamily="34" charset="0"/>
              <a:buChar char="•"/>
            </a:pPr>
            <a:r>
              <a:rPr lang="en-IN" dirty="0" smtClean="0">
                <a:solidFill>
                  <a:srgbClr val="FFC000"/>
                </a:solidFill>
              </a:rPr>
              <a:t> </a:t>
            </a:r>
            <a:r>
              <a:rPr lang="en-IN" i="1" dirty="0" smtClean="0">
                <a:solidFill>
                  <a:srgbClr val="FFC000"/>
                </a:solidFill>
              </a:rPr>
              <a:t>kinetic energy of blood flow component of the work output</a:t>
            </a:r>
            <a:r>
              <a:rPr lang="en-IN" dirty="0" smtClean="0">
                <a:solidFill>
                  <a:srgbClr val="FFC000"/>
                </a:solidFill>
              </a:rPr>
              <a:t>- </a:t>
            </a:r>
            <a:r>
              <a:rPr lang="en-IN" dirty="0" smtClean="0"/>
              <a:t>minor proportion of the energy  used to accelerate the blood to its velocity of ejection through the aortic and pulmonary valves</a:t>
            </a:r>
          </a:p>
          <a:p>
            <a:pPr lvl="2">
              <a:buFont typeface="Arial" pitchFamily="34" charset="0"/>
              <a:buChar char="•"/>
            </a:pPr>
            <a:endParaRPr lang="en-IN" i="1" dirty="0" smtClean="0"/>
          </a:p>
          <a:p>
            <a:endParaRPr lang="en-IN"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IN" dirty="0"/>
          </a:p>
        </p:txBody>
      </p:sp>
      <p:sp>
        <p:nvSpPr>
          <p:cNvPr id="3" name="Content Placeholder 2"/>
          <p:cNvSpPr>
            <a:spLocks noGrp="1"/>
          </p:cNvSpPr>
          <p:nvPr>
            <p:ph idx="1"/>
          </p:nvPr>
        </p:nvSpPr>
        <p:spPr/>
        <p:txBody>
          <a:bodyPr>
            <a:noAutofit/>
          </a:bodyPr>
          <a:lstStyle/>
          <a:p>
            <a:pPr lvl="3" algn="just"/>
            <a:r>
              <a:rPr lang="en-IN" dirty="0" smtClean="0"/>
              <a:t>Right ventricular external work output is normally about one sixth the work output of the left ventricle because of the </a:t>
            </a:r>
            <a:r>
              <a:rPr lang="en-IN" dirty="0" err="1" smtClean="0"/>
              <a:t>sixfold</a:t>
            </a:r>
            <a:r>
              <a:rPr lang="en-IN" dirty="0" smtClean="0"/>
              <a:t> difference in systolic pressures that the two ventricles pump</a:t>
            </a:r>
          </a:p>
          <a:p>
            <a:pPr lvl="3" algn="just"/>
            <a:endParaRPr lang="en-IN" dirty="0" smtClean="0"/>
          </a:p>
          <a:p>
            <a:pPr lvl="3" algn="just"/>
            <a:r>
              <a:rPr lang="en-IN" dirty="0" smtClean="0"/>
              <a:t>Ordinarily the work output of the left ventricle required to create kinetic energy of blood flow is only about 1 per cent of the total work output of the ventricle</a:t>
            </a:r>
          </a:p>
          <a:p>
            <a:pPr lvl="3" algn="just"/>
            <a:endParaRPr lang="en-IN" dirty="0" smtClean="0"/>
          </a:p>
          <a:p>
            <a:pPr lvl="3" algn="just"/>
            <a:r>
              <a:rPr lang="en-IN" dirty="0" smtClean="0"/>
              <a:t>But in certain abnormal </a:t>
            </a:r>
            <a:r>
              <a:rPr lang="en-IN" dirty="0" err="1" smtClean="0"/>
              <a:t>conditions,such</a:t>
            </a:r>
            <a:r>
              <a:rPr lang="en-IN" dirty="0" smtClean="0"/>
              <a:t> as aortic </a:t>
            </a:r>
            <a:r>
              <a:rPr lang="en-IN" dirty="0" err="1" smtClean="0"/>
              <a:t>stenosis</a:t>
            </a:r>
            <a:r>
              <a:rPr lang="en-IN" dirty="0" smtClean="0"/>
              <a:t>, in which blood flows with great velocity through the </a:t>
            </a:r>
            <a:r>
              <a:rPr lang="en-IN" dirty="0" err="1" smtClean="0"/>
              <a:t>stenosed</a:t>
            </a:r>
            <a:r>
              <a:rPr lang="en-IN" dirty="0" smtClean="0"/>
              <a:t> valve, more than 50 per cent of the total work output may be required to create kinetic energy of blood flow</a:t>
            </a:r>
            <a:endParaRPr lang="en-IN"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Graphical Analysis of Ventricular</a:t>
            </a:r>
            <a:br>
              <a:rPr lang="en-IN" b="1" dirty="0" smtClean="0"/>
            </a:br>
            <a:r>
              <a:rPr lang="en-IN" b="1" dirty="0" smtClean="0"/>
              <a:t>Pumping</a:t>
            </a:r>
            <a:br>
              <a:rPr lang="en-IN" b="1" dirty="0" smtClean="0"/>
            </a:br>
            <a:endParaRPr lang="en-IN"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914400" y="1371600"/>
            <a:ext cx="7239000" cy="51054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lvl="1"/>
            <a:r>
              <a:rPr lang="en-IN" dirty="0" smtClean="0"/>
              <a:t>The red lines in Figure form a loop called the </a:t>
            </a:r>
            <a:r>
              <a:rPr lang="en-IN" i="1" dirty="0" smtClean="0"/>
              <a:t>volume-pressure diagram of the cardiac cycle </a:t>
            </a:r>
            <a:r>
              <a:rPr lang="en-IN" dirty="0" smtClean="0"/>
              <a:t>for normal function of the </a:t>
            </a:r>
            <a:r>
              <a:rPr lang="en-IN" i="1" dirty="0" smtClean="0"/>
              <a:t>left ventricle</a:t>
            </a:r>
          </a:p>
          <a:p>
            <a:pPr lvl="1"/>
            <a:r>
              <a:rPr lang="en-IN" i="1" dirty="0" smtClean="0"/>
              <a:t> It is divided into </a:t>
            </a:r>
            <a:r>
              <a:rPr lang="en-IN" dirty="0" smtClean="0"/>
              <a:t>four phases</a:t>
            </a:r>
          </a:p>
          <a:p>
            <a:pPr lvl="3"/>
            <a:r>
              <a:rPr lang="en-IN" dirty="0" smtClean="0"/>
              <a:t>Phase I: </a:t>
            </a:r>
            <a:r>
              <a:rPr lang="en-IN" i="1" dirty="0" smtClean="0"/>
              <a:t>Period of filling</a:t>
            </a:r>
          </a:p>
          <a:p>
            <a:pPr lvl="3"/>
            <a:r>
              <a:rPr lang="en-IN" dirty="0" smtClean="0"/>
              <a:t>Phase II: </a:t>
            </a:r>
            <a:r>
              <a:rPr lang="en-IN" i="1" dirty="0" smtClean="0"/>
              <a:t>Period of </a:t>
            </a:r>
            <a:r>
              <a:rPr lang="en-IN" i="1" dirty="0" err="1" smtClean="0"/>
              <a:t>isovolumic</a:t>
            </a:r>
            <a:r>
              <a:rPr lang="en-IN" i="1" dirty="0" smtClean="0"/>
              <a:t> contraction</a:t>
            </a:r>
          </a:p>
          <a:p>
            <a:pPr lvl="3"/>
            <a:r>
              <a:rPr lang="en-IN" dirty="0" smtClean="0"/>
              <a:t>Phase III: </a:t>
            </a:r>
            <a:r>
              <a:rPr lang="en-IN" i="1" dirty="0" smtClean="0"/>
              <a:t>Period of ejection</a:t>
            </a:r>
          </a:p>
          <a:p>
            <a:pPr lvl="3"/>
            <a:r>
              <a:rPr lang="en-IN" dirty="0" smtClean="0"/>
              <a:t>Phase IV: </a:t>
            </a:r>
            <a:r>
              <a:rPr lang="en-IN" i="1" dirty="0" smtClean="0"/>
              <a:t>Period of </a:t>
            </a:r>
            <a:r>
              <a:rPr lang="en-IN" i="1" dirty="0" err="1" smtClean="0"/>
              <a:t>isovolumic</a:t>
            </a:r>
            <a:r>
              <a:rPr lang="en-IN" i="1" dirty="0" smtClean="0"/>
              <a:t> relaxation</a:t>
            </a:r>
            <a:endParaRPr lang="en-IN" dirty="0" smtClean="0"/>
          </a:p>
          <a:p>
            <a:pPr lvl="1"/>
            <a:r>
              <a:rPr lang="en-IN" dirty="0" smtClean="0"/>
              <a:t>The area subtended by this functional volume-pressure diagram (</a:t>
            </a:r>
            <a:r>
              <a:rPr lang="en-IN" dirty="0" err="1" smtClean="0"/>
              <a:t>labeled</a:t>
            </a:r>
            <a:r>
              <a:rPr lang="en-IN" dirty="0" smtClean="0"/>
              <a:t> EW) represents the </a:t>
            </a:r>
            <a:r>
              <a:rPr lang="en-IN" i="1" dirty="0" smtClean="0"/>
              <a:t>net external work output of </a:t>
            </a:r>
            <a:r>
              <a:rPr lang="en-IN" dirty="0" smtClean="0"/>
              <a:t>the ventricle during its contraction cycle</a:t>
            </a:r>
          </a:p>
          <a:p>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295400"/>
            <a:ext cx="8915400" cy="4800599"/>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2800" b="1" dirty="0" smtClean="0"/>
              <a:t>Chemical Energy Required for Cardiac Contraction</a:t>
            </a:r>
            <a:br>
              <a:rPr lang="en-IN" sz="2800" b="1" dirty="0" smtClean="0"/>
            </a:br>
            <a:endParaRPr lang="en-IN" sz="2800" dirty="0"/>
          </a:p>
        </p:txBody>
      </p:sp>
      <p:sp>
        <p:nvSpPr>
          <p:cNvPr id="3" name="Content Placeholder 2"/>
          <p:cNvSpPr>
            <a:spLocks noGrp="1"/>
          </p:cNvSpPr>
          <p:nvPr>
            <p:ph idx="1"/>
          </p:nvPr>
        </p:nvSpPr>
        <p:spPr/>
        <p:txBody>
          <a:bodyPr>
            <a:normAutofit lnSpcReduction="10000"/>
          </a:bodyPr>
          <a:lstStyle/>
          <a:p>
            <a:pPr lvl="1"/>
            <a:r>
              <a:rPr lang="en-IN" dirty="0" smtClean="0"/>
              <a:t>Energy is derived mainly from oxidative metabolism of fatty acids</a:t>
            </a:r>
          </a:p>
          <a:p>
            <a:pPr lvl="1"/>
            <a:r>
              <a:rPr lang="en-IN" b="1" dirty="0" smtClean="0">
                <a:solidFill>
                  <a:srgbClr val="FFC000"/>
                </a:solidFill>
              </a:rPr>
              <a:t>Efficiency of Cardiac Contraction</a:t>
            </a:r>
            <a:r>
              <a:rPr lang="en-IN" b="1" dirty="0" smtClean="0"/>
              <a:t>.</a:t>
            </a:r>
          </a:p>
          <a:p>
            <a:pPr lvl="2"/>
            <a:r>
              <a:rPr lang="en-IN" smtClean="0"/>
              <a:t>During  </a:t>
            </a:r>
            <a:r>
              <a:rPr lang="en-IN" dirty="0" smtClean="0"/>
              <a:t>contraction most of the expended chemical energy is converted into </a:t>
            </a:r>
            <a:r>
              <a:rPr lang="en-IN" i="1" dirty="0" smtClean="0"/>
              <a:t>heat and a much smaller portion into work Output</a:t>
            </a:r>
          </a:p>
          <a:p>
            <a:pPr lvl="2"/>
            <a:r>
              <a:rPr lang="en-IN" i="1" dirty="0" smtClean="0"/>
              <a:t>The ratio of work output to total chemical </a:t>
            </a:r>
            <a:r>
              <a:rPr lang="en-IN" dirty="0" smtClean="0"/>
              <a:t>energy expenditure is called the </a:t>
            </a:r>
            <a:r>
              <a:rPr lang="en-IN" i="1" dirty="0" smtClean="0"/>
              <a:t>efficiency of cardiac contraction, or simply efficiency of the heart</a:t>
            </a:r>
          </a:p>
          <a:p>
            <a:pPr lvl="1"/>
            <a:r>
              <a:rPr lang="en-IN" i="1" dirty="0" smtClean="0"/>
              <a:t> Maximum </a:t>
            </a:r>
            <a:r>
              <a:rPr lang="en-IN" dirty="0" smtClean="0"/>
              <a:t>efficiency of the normal heart is between 20 and 25 %</a:t>
            </a:r>
          </a:p>
          <a:p>
            <a:pPr lvl="1"/>
            <a:r>
              <a:rPr lang="en-IN" dirty="0" smtClean="0"/>
              <a:t> In heart failure, this can decrease to as low as 5 to 10 per cent.</a:t>
            </a:r>
            <a:endParaRPr lang="en-IN"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IN" dirty="0"/>
          </a:p>
        </p:txBody>
      </p:sp>
      <p:pic>
        <p:nvPicPr>
          <p:cNvPr id="4" name="Heart Excitation Contraction Coupling (Nerve Impulse to Muscle Contraction).mp4">
            <a:hlinkClick r:id="" action="ppaction://media"/>
          </p:cNvPr>
          <p:cNvPicPr>
            <a:picLocks noGrp="1" noRot="1" noChangeAspect="1"/>
          </p:cNvPicPr>
          <p:nvPr>
            <p:ph idx="1"/>
            <a:videoFile r:link="rId1"/>
          </p:nvPr>
        </p:nvPicPr>
        <p:blipFill>
          <a:blip r:embed="rId4" cstate="print"/>
          <a:stretch>
            <a:fillRect/>
          </a:stretch>
        </p:blipFill>
        <p:spPr>
          <a:xfrm>
            <a:off x="1574800" y="1371600"/>
            <a:ext cx="5994400" cy="4495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a:buNone/>
            </a:pPr>
            <a:r>
              <a:rPr lang="en-US" dirty="0"/>
              <a:t> </a:t>
            </a:r>
            <a:r>
              <a:rPr lang="en-US" dirty="0" smtClean="0"/>
              <a:t>                                       </a:t>
            </a:r>
          </a:p>
          <a:p>
            <a:pPr>
              <a:buNone/>
            </a:pPr>
            <a:endParaRPr lang="en-US" dirty="0"/>
          </a:p>
          <a:p>
            <a:pPr>
              <a:buNone/>
            </a:pPr>
            <a:r>
              <a:rPr lang="en-US" dirty="0" smtClean="0"/>
              <a:t>                                                            Thank you</a:t>
            </a:r>
            <a:endParaRPr lang="en-I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447800"/>
            <a:ext cx="8991600" cy="4689475"/>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2670</TotalTime>
  <Words>8468</Words>
  <Application>Microsoft Office PowerPoint</Application>
  <PresentationFormat>On-screen Show (4:3)</PresentationFormat>
  <Paragraphs>418</Paragraphs>
  <Slides>82</Slides>
  <Notes>46</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Book Antiqua</vt:lpstr>
      <vt:lpstr>Calibri</vt:lpstr>
      <vt:lpstr>Lucida Sans</vt:lpstr>
      <vt:lpstr>Wingdings</vt:lpstr>
      <vt:lpstr>Wingdings 2</vt:lpstr>
      <vt:lpstr>Wingdings 3</vt:lpstr>
      <vt:lpstr>Apex</vt:lpstr>
      <vt:lpstr>Cardiac Contraction and Relaxation</vt:lpstr>
      <vt:lpstr>Introduction</vt:lpstr>
      <vt:lpstr>                                                                                                                                                                                                          </vt:lpstr>
      <vt:lpstr>PowerPoint Presentation</vt:lpstr>
      <vt:lpstr>Physiology of Cardiac Muscle</vt:lpstr>
      <vt:lpstr>PowerPoint Presentation</vt:lpstr>
      <vt:lpstr>CARDIAC MYOCYTE</vt:lpstr>
      <vt:lpstr>PowerPoint Presentation</vt:lpstr>
      <vt:lpstr>PowerPoint Presentation</vt:lpstr>
      <vt:lpstr>MICROANATOMY OF CONTRACTILE CELLS AND PROTEINS</vt:lpstr>
      <vt:lpstr>PowerPoint Presentation</vt:lpstr>
      <vt:lpstr>PowerPoint Presentation</vt:lpstr>
      <vt:lpstr>Sarcolemma </vt:lpstr>
      <vt:lpstr>Sarcoplasmic reticulum</vt:lpstr>
      <vt:lpstr>Sarcoplasmic reticulum</vt:lpstr>
      <vt:lpstr>PowerPoint Presentation</vt:lpstr>
      <vt:lpstr>SR PROTEINS</vt:lpstr>
      <vt:lpstr>SERCA-2</vt:lpstr>
      <vt:lpstr>Phospholamban</vt:lpstr>
      <vt:lpstr>The calcium release channel(ryanodine receptor channel) </vt:lpstr>
      <vt:lpstr>Contractile apparatus</vt:lpstr>
      <vt:lpstr>PowerPoint Presentation</vt:lpstr>
      <vt:lpstr> "bands" and "lines"</vt:lpstr>
      <vt:lpstr>MYOSIN(Rayment)</vt:lpstr>
      <vt:lpstr>THIN FILAMENT</vt:lpstr>
      <vt:lpstr>ACTIN</vt:lpstr>
      <vt:lpstr>TROPOMYOSIN</vt:lpstr>
      <vt:lpstr>TROPONIN</vt:lpstr>
      <vt:lpstr>TITIN</vt:lpstr>
      <vt:lpstr>PowerPoint Presentation</vt:lpstr>
      <vt:lpstr>Mitochondria</vt:lpstr>
      <vt:lpstr>CROSS BRIDGE CYCLING</vt:lpstr>
      <vt:lpstr>PowerPoint Presentation</vt:lpstr>
      <vt:lpstr>PowerPoint Presentation</vt:lpstr>
      <vt:lpstr>PowerPoint Presentation</vt:lpstr>
      <vt:lpstr>Length-Dependent Activation and the Frank-Starling Effect</vt:lpstr>
      <vt:lpstr>CALCIUM ION FLUXES IN THE CARDIAC CONTRACTION-RELAXATION CYCLE</vt:lpstr>
      <vt:lpstr>Contraction</vt:lpstr>
      <vt:lpstr>PowerPoint Presentation</vt:lpstr>
      <vt:lpstr>PowerPoint Presentation</vt:lpstr>
      <vt:lpstr>PowerPoint Presentation</vt:lpstr>
      <vt:lpstr>CALCIUM FLUXES IN MYOCARDIUM</vt:lpstr>
      <vt:lpstr>SR Network and Ca2+ Movements</vt:lpstr>
      <vt:lpstr>Junctional Sarcoplasmic Reticulum  and Ryanodine Receptor</vt:lpstr>
      <vt:lpstr>PowerPoint Presentation</vt:lpstr>
      <vt:lpstr>Turning off Ca2+ Release</vt:lpstr>
      <vt:lpstr> Ca2+-dependent RyR activation </vt:lpstr>
      <vt:lpstr>Calmodulin</vt:lpstr>
      <vt:lpstr>Ca2+/Calmodulin-Dependent Protein Kinase II</vt:lpstr>
      <vt:lpstr>Calcium Uptake into the  SR by SERCA </vt:lpstr>
      <vt:lpstr>SARCOLEMMAL CONTROL OF CA2+ AND NA+ </vt:lpstr>
      <vt:lpstr>T- Versus L-Type Ca2+ Channels  </vt:lpstr>
      <vt:lpstr>L-Type Ca2+ Channel Localization and Regulation</vt:lpstr>
      <vt:lpstr>Sodium Channels</vt:lpstr>
      <vt:lpstr>Ion Exchangers and Pumps</vt:lpstr>
      <vt:lpstr>Sodium Pump (Na+/K+-Adenosine Triphosphatase</vt:lpstr>
      <vt:lpstr>ADRENERGIC SIGNALING SYSTEMS</vt:lpstr>
      <vt:lpstr>Beta-Adrenergic Receptor Subtypes</vt:lpstr>
      <vt:lpstr>Alpha-Adrenergic Receptor Subtypes</vt:lpstr>
      <vt:lpstr>PowerPoint Presentation</vt:lpstr>
      <vt:lpstr>Cardiac sympathetic and parasympathetic nerves</vt:lpstr>
      <vt:lpstr>Effect on the cardiac output curve of different degrees of sympathetic or parasympathetic stimulation</vt:lpstr>
      <vt:lpstr>G proteins</vt:lpstr>
      <vt:lpstr>Beta1-Adrenergic and Protein Kinase A Signaling in Ventricular Myocytes</vt:lpstr>
      <vt:lpstr>PowerPoint Presentation</vt:lpstr>
      <vt:lpstr>PowerPoint Presentation</vt:lpstr>
      <vt:lpstr>Nitric Oxide </vt:lpstr>
      <vt:lpstr>PowerPoint Presentation</vt:lpstr>
      <vt:lpstr> KEY TERMS</vt:lpstr>
      <vt:lpstr>PowerPoint Presentation</vt:lpstr>
      <vt:lpstr>Starling’s Law of the Heart</vt:lpstr>
      <vt:lpstr>FRANK</vt:lpstr>
      <vt:lpstr>PowerPoint Presentation</vt:lpstr>
      <vt:lpstr>PowerPoint Presentation</vt:lpstr>
      <vt:lpstr>Treppe or Bowditch Effect</vt:lpstr>
      <vt:lpstr>Work Output of the Heart </vt:lpstr>
      <vt:lpstr>PowerPoint Presentation</vt:lpstr>
      <vt:lpstr>Graphical Analysis of Ventricular Pumping </vt:lpstr>
      <vt:lpstr>PowerPoint Presentation</vt:lpstr>
      <vt:lpstr>Chemical Energy Required for Cardiac Contraction </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Cardiac Contraction and Relaxation</dc:title>
  <dc:creator>sabukgopi</dc:creator>
  <cp:lastModifiedBy>divya mukund</cp:lastModifiedBy>
  <cp:revision>95</cp:revision>
  <dcterms:created xsi:type="dcterms:W3CDTF">2016-03-07T13:06:33Z</dcterms:created>
  <dcterms:modified xsi:type="dcterms:W3CDTF">2016-03-27T15:21:15Z</dcterms:modified>
</cp:coreProperties>
</file>